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58" r:id="rId3"/>
    <p:sldId id="302" r:id="rId4"/>
    <p:sldId id="293" r:id="rId5"/>
    <p:sldId id="303" r:id="rId6"/>
    <p:sldId id="367" r:id="rId7"/>
    <p:sldId id="368" r:id="rId8"/>
    <p:sldId id="301" r:id="rId9"/>
    <p:sldId id="338" r:id="rId10"/>
    <p:sldId id="351" r:id="rId11"/>
    <p:sldId id="345" r:id="rId12"/>
    <p:sldId id="369" r:id="rId13"/>
    <p:sldId id="341" r:id="rId14"/>
    <p:sldId id="350" r:id="rId15"/>
    <p:sldId id="353" r:id="rId16"/>
    <p:sldId id="346" r:id="rId17"/>
    <p:sldId id="370" r:id="rId18"/>
    <p:sldId id="330" r:id="rId19"/>
    <p:sldId id="358" r:id="rId20"/>
    <p:sldId id="371" r:id="rId21"/>
    <p:sldId id="360" r:id="rId22"/>
    <p:sldId id="361" r:id="rId23"/>
    <p:sldId id="362" r:id="rId24"/>
    <p:sldId id="363" r:id="rId25"/>
    <p:sldId id="287" r:id="rId26"/>
    <p:sldId id="365" r:id="rId27"/>
    <p:sldId id="354" r:id="rId28"/>
    <p:sldId id="366" r:id="rId29"/>
    <p:sldId id="364" r:id="rId30"/>
    <p:sldId id="355" r:id="rId31"/>
    <p:sldId id="322" r:id="rId32"/>
    <p:sldId id="348" r:id="rId33"/>
    <p:sldId id="372" r:id="rId34"/>
    <p:sldId id="334" r:id="rId35"/>
    <p:sldId id="335" r:id="rId36"/>
    <p:sldId id="344" r:id="rId37"/>
    <p:sldId id="337" r:id="rId38"/>
    <p:sldId id="311"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4"/>
    <p:restoredTop sz="58732" autoAdjust="0"/>
  </p:normalViewPr>
  <p:slideViewPr>
    <p:cSldViewPr snapToGrid="0">
      <p:cViewPr varScale="1">
        <p:scale>
          <a:sx n="65" d="100"/>
          <a:sy n="65" d="100"/>
        </p:scale>
        <p:origin x="23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675EF-EE83-6445-8C61-B80398BC9838}" type="datetimeFigureOut">
              <a:rPr kumimoji="1" lang="ja-JP" altLang="en-US" smtClean="0"/>
              <a:t>2024/2/14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03704-7923-6F4F-AF1B-E47CDEE83E26}" type="slidenum">
              <a:rPr kumimoji="1" lang="ja-JP" altLang="en-US" smtClean="0"/>
              <a:t>‹#›</a:t>
            </a:fld>
            <a:endParaRPr kumimoji="1" lang="ja-JP" altLang="en-US"/>
          </a:p>
        </p:txBody>
      </p:sp>
    </p:spTree>
    <p:extLst>
      <p:ext uri="{BB962C8B-B14F-4D97-AF65-F5344CB8AC3E}">
        <p14:creationId xmlns:p14="http://schemas.microsoft.com/office/powerpoint/2010/main" val="22481523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a:latin typeface="Arial" panose="020B0604020202020204" pitchFamily="34" charset="0"/>
                <a:ea typeface="MS PGothic" panose="020B0600070205080204" pitchFamily="34" charset="-128"/>
                <a:cs typeface="Arial" panose="020B0604020202020204" pitchFamily="34" charset="0"/>
              </a:rPr>
              <a:t>それでは，</a:t>
            </a:r>
            <a:r>
              <a:rPr lang="ja-JP" altLang="en-US" sz="1200" b="0">
                <a:solidFill>
                  <a:schemeClr val="bg1"/>
                </a:solidFill>
                <a:effectLst/>
                <a:latin typeface="Meiryo" panose="020B0604030504040204" pitchFamily="34" charset="-128"/>
                <a:ea typeface="Meiryo" panose="020B0604030504040204" pitchFamily="34" charset="-128"/>
                <a:cs typeface="Arial" panose="020B0604020202020204" pitchFamily="34" charset="0"/>
              </a:rPr>
              <a:t>粒状性を考慮したラフ集合ベースの混合多項分布型共クラスタリングに基づく協調フィルタリング</a:t>
            </a:r>
            <a:r>
              <a:rPr lang="ja-JP" altLang="en-US" sz="1200" b="0">
                <a:solidFill>
                  <a:srgbClr val="FFFFFF"/>
                </a:solidFill>
                <a:latin typeface="Arial" panose="020B0604020202020204" pitchFamily="34" charset="0"/>
                <a:ea typeface="MS PGothic" panose="020B0600070205080204" pitchFamily="34" charset="-128"/>
                <a:cs typeface="Arial" panose="020B0604020202020204" pitchFamily="34" charset="0"/>
              </a:rPr>
              <a:t>と題しまして，人間情報システム研究グループ，</a:t>
            </a:r>
            <a:r>
              <a:rPr kumimoji="1" lang="ja-JP" altLang="en-US" sz="1200" b="0">
                <a:solidFill>
                  <a:srgbClr val="FFFFFF"/>
                </a:solidFill>
                <a:latin typeface="Arial" panose="020B0604020202020204" pitchFamily="34" charset="0"/>
                <a:ea typeface="MS PGothic" panose="020B0600070205080204" pitchFamily="34" charset="-128"/>
                <a:cs typeface="Arial" panose="020B0604020202020204" pitchFamily="34" charset="0"/>
              </a:rPr>
              <a:t>毛利が発表させていただきます．</a:t>
            </a:r>
            <a:endParaRPr lang="en-US" altLang="ja-JP" sz="1200" b="0" dirty="0">
              <a:solidFill>
                <a:srgbClr val="FFFFFF"/>
              </a:solidFill>
              <a:latin typeface="Arial" panose="020B0604020202020204" pitchFamily="34" charset="0"/>
              <a:ea typeface="MS PGothic" panose="020B0600070205080204" pitchFamily="34" charset="-128"/>
              <a:cs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a:t>
            </a:fld>
            <a:endParaRPr kumimoji="1" lang="ja-JP" altLang="en-US"/>
          </a:p>
        </p:txBody>
      </p:sp>
    </p:spTree>
    <p:extLst>
      <p:ext uri="{BB962C8B-B14F-4D97-AF65-F5344CB8AC3E}">
        <p14:creationId xmlns:p14="http://schemas.microsoft.com/office/powerpoint/2010/main" val="3970759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続いて</a:t>
            </a:r>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RSCM</a:t>
            </a:r>
            <a:r>
              <a:rPr kumimoji="1" lang="ja-JP" altLang="en-US" sz="1200" kern="1200">
                <a:solidFill>
                  <a:schemeClr val="tx1"/>
                </a:solidFill>
                <a:effectLst/>
                <a:latin typeface="+mn-lt"/>
                <a:ea typeface="+mn-ea"/>
                <a:cs typeface="+mn-cs"/>
              </a:rPr>
              <a:t>と同様に，</a:t>
            </a:r>
            <a:r>
              <a:rPr kumimoji="1" lang="en" altLang="ja-JP" sz="1200" kern="1200" dirty="0">
                <a:solidFill>
                  <a:schemeClr val="tx1"/>
                </a:solidFill>
                <a:effectLst/>
                <a:latin typeface="+mn-lt"/>
                <a:ea typeface="+mn-ea"/>
                <a:cs typeface="+mn-cs"/>
              </a:rPr>
              <a:t>RSCCMM </a:t>
            </a:r>
            <a:r>
              <a:rPr kumimoji="1" lang="ja-JP" altLang="en-US" sz="1200" kern="1200">
                <a:solidFill>
                  <a:schemeClr val="tx1"/>
                </a:solidFill>
                <a:effectLst/>
                <a:latin typeface="+mn-lt"/>
                <a:ea typeface="+mn-ea"/>
                <a:cs typeface="+mn-cs"/>
              </a:rPr>
              <a:t>は，ラフ集合理論における粒状性を考慮したラフ共クラスタリング手法です．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ではまず，対象空間の二項関係を考えます．さまざまな基準に基づいて対象間の類似度を計算し，二項関係があると判定される場合に，粒状化を行います．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図の例では対象</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，対象</a:t>
            </a:r>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5</a:t>
            </a:r>
            <a:r>
              <a:rPr kumimoji="1" lang="ja-JP" altLang="en-US" sz="1200" kern="1200">
                <a:solidFill>
                  <a:schemeClr val="tx1"/>
                </a:solidFill>
                <a:effectLst/>
                <a:latin typeface="+mn-lt"/>
                <a:ea typeface="+mn-ea"/>
                <a:cs typeface="+mn-cs"/>
              </a:rPr>
              <a:t>に二項関係があると判定され，粒状化が行われています．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654153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そして，ハードなクラスタリングによって算出された暫定クラスターから，</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粒単位でのクラスターへの帰属を考えて，対象と項目のメンバシップがそれぞれ計算されます．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それにより，共クラスター同士のオーバラップを表現することができ，</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例では対象２，３についてのオーバーラップが発生しています．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837541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58B6F-958A-91AF-FBB4-6631124D81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FCD179-6133-9A23-71F4-140A8C2D550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C1FD930-B455-5FE0-C386-7D41345DC2F4}"/>
              </a:ext>
            </a:extLst>
          </p:cNvPr>
          <p:cNvSpPr>
            <a:spLocks noGrp="1"/>
          </p:cNvSpPr>
          <p:nvPr>
            <p:ph type="body" idx="1"/>
          </p:nvPr>
        </p:nvSpPr>
        <p:spPr/>
        <p:txBody>
          <a:bodyPr/>
          <a:lstStyle/>
          <a:p>
            <a:r>
              <a:rPr kumimoji="1" lang="ja-JP" altLang="en-US"/>
              <a:t>次に準備として，各クラスタリング手法について説明します．</a:t>
            </a:r>
          </a:p>
        </p:txBody>
      </p:sp>
      <p:sp>
        <p:nvSpPr>
          <p:cNvPr id="4" name="スライド番号プレースホルダー 3">
            <a:extLst>
              <a:ext uri="{FF2B5EF4-FFF2-40B4-BE49-F238E27FC236}">
                <a16:creationId xmlns:a16="http://schemas.microsoft.com/office/drawing/2014/main" id="{6D963367-D3D6-2FC3-A2E9-456A1634603A}"/>
              </a:ext>
            </a:extLst>
          </p:cNvPr>
          <p:cNvSpPr>
            <a:spLocks noGrp="1"/>
          </p:cNvSpPr>
          <p:nvPr>
            <p:ph type="sldNum" sz="quarter" idx="5"/>
          </p:nvPr>
        </p:nvSpPr>
        <p:spPr/>
        <p:txBody>
          <a:bodyPr/>
          <a:lstStyle/>
          <a:p>
            <a:fld id="{2CDC27DC-3B64-1E41-B98D-829F26A9EBF7}" type="slidenum">
              <a:rPr kumimoji="1" lang="ja-JP" altLang="en-US" smtClean="0"/>
              <a:t>12</a:t>
            </a:fld>
            <a:endParaRPr kumimoji="1" lang="ja-JP" altLang="en-US"/>
          </a:p>
        </p:txBody>
      </p:sp>
    </p:spTree>
    <p:extLst>
      <p:ext uri="{BB962C8B-B14F-4D97-AF65-F5344CB8AC3E}">
        <p14:creationId xmlns:p14="http://schemas.microsoft.com/office/powerpoint/2010/main" val="1064995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まず，協調フィルタリングが対象とする共起関係データをユーザー数を</a:t>
            </a:r>
            <a:r>
              <a:rPr kumimoji="1" lang="en-US" altLang="ja-JP" sz="1200"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，アイテム数を</a:t>
            </a:r>
            <a:r>
              <a:rPr kumimoji="1" lang="en-US" altLang="ja-JP" sz="1200" kern="1200" dirty="0">
                <a:solidFill>
                  <a:schemeClr val="tx1"/>
                </a:solidFill>
                <a:effectLst/>
                <a:latin typeface="+mn-lt"/>
                <a:ea typeface="+mn-ea"/>
                <a:cs typeface="+mn-cs"/>
              </a:rPr>
              <a:t>m</a:t>
            </a:r>
            <a:r>
              <a:rPr kumimoji="1" lang="ja-JP" altLang="en-US" sz="1200" kern="1200">
                <a:solidFill>
                  <a:schemeClr val="tx1"/>
                </a:solidFill>
                <a:effectLst/>
                <a:latin typeface="+mn-lt"/>
                <a:ea typeface="+mn-ea"/>
                <a:cs typeface="+mn-cs"/>
              </a:rPr>
              <a:t>とし，</a:t>
            </a:r>
            <a:r>
              <a:rPr kumimoji="1" lang="en-US" altLang="ja-JP" sz="1200" kern="1200" dirty="0" err="1">
                <a:solidFill>
                  <a:schemeClr val="tx1"/>
                </a:solidFill>
                <a:effectLst/>
                <a:latin typeface="+mn-lt"/>
                <a:ea typeface="+mn-ea"/>
                <a:cs typeface="+mn-cs"/>
              </a:rPr>
              <a:t>n×m</a:t>
            </a:r>
            <a:r>
              <a:rPr kumimoji="1" lang="ja-JP" altLang="en-US" sz="1200" kern="1200">
                <a:solidFill>
                  <a:schemeClr val="tx1"/>
                </a:solidFill>
                <a:effectLst/>
                <a:latin typeface="+mn-lt"/>
                <a:ea typeface="+mn-ea"/>
                <a:cs typeface="+mn-cs"/>
              </a:rPr>
              <a:t>の共起関係行列として表わされます．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そして，共起行列 </a:t>
            </a:r>
            <a:r>
              <a:rPr kumimoji="1" lang="en-US" altLang="ja-JP" sz="1200" kern="1200" dirty="0">
                <a:solidFill>
                  <a:schemeClr val="tx1"/>
                </a:solidFill>
                <a:effectLst/>
                <a:latin typeface="+mn-lt"/>
                <a:ea typeface="+mn-ea"/>
                <a:cs typeface="+mn-cs"/>
              </a:rPr>
              <a:t>R </a:t>
            </a:r>
            <a:r>
              <a:rPr kumimoji="1" lang="ja-JP" altLang="en-US" sz="1200" kern="1200">
                <a:solidFill>
                  <a:schemeClr val="tx1"/>
                </a:solidFill>
                <a:effectLst/>
                <a:latin typeface="+mn-lt"/>
                <a:ea typeface="+mn-ea"/>
                <a:cs typeface="+mn-cs"/>
              </a:rPr>
              <a:t>に </a:t>
            </a:r>
            <a:r>
              <a:rPr kumimoji="1" lang="en-US" altLang="ja-JP" sz="1200" kern="1200" dirty="0">
                <a:solidFill>
                  <a:schemeClr val="tx1"/>
                </a:solidFill>
                <a:effectLst/>
                <a:latin typeface="+mn-lt"/>
                <a:ea typeface="+mn-ea"/>
                <a:cs typeface="+mn-cs"/>
              </a:rPr>
              <a:t>RSCCMM </a:t>
            </a:r>
            <a:r>
              <a:rPr kumimoji="1" lang="ja-JP" altLang="en-US" sz="1200" kern="1200">
                <a:solidFill>
                  <a:schemeClr val="tx1"/>
                </a:solidFill>
                <a:effectLst/>
                <a:latin typeface="+mn-lt"/>
                <a:ea typeface="+mn-ea"/>
                <a:cs typeface="+mn-cs"/>
              </a:rPr>
              <a:t>を適用し，抽出された共クラスタごとに嗜好度の高いコンテンツを推薦することで，協調フィルタリングを実装します．</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13</a:t>
            </a:fld>
            <a:endParaRPr kumimoji="1" lang="ja-JP" altLang="en-US"/>
          </a:p>
        </p:txBody>
      </p:sp>
    </p:spTree>
    <p:extLst>
      <p:ext uri="{BB962C8B-B14F-4D97-AF65-F5344CB8AC3E}">
        <p14:creationId xmlns:p14="http://schemas.microsoft.com/office/powerpoint/2010/main" val="229201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法を適用するにあたって，対象空間を粒状化するために二項関係を定義する必要があります．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a:effectLst/>
                <a:latin typeface="HaranoAjiMincho-Regular-Identity-H"/>
              </a:rPr>
              <a:t>今回は，共起関係データに適した類似度を考えるため，</a:t>
            </a:r>
            <a:r>
              <a:rPr lang="en" altLang="ja-JP" sz="1800" dirty="0">
                <a:effectLst/>
                <a:latin typeface="CMR10"/>
              </a:rPr>
              <a:t>HCCMM</a:t>
            </a:r>
            <a:r>
              <a:rPr lang="ja-JP" altLang="en-US" sz="1800">
                <a:effectLst/>
                <a:latin typeface="HaranoAjiMincho-Regular-Identity-H"/>
              </a:rPr>
              <a:t>法における対象とクラスターの類似度と親和性の高い，</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負の交差エントロピーを採用し，二項関係を定義しました．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交差エントロピーとは</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つの確率分布の非類似度尺度です．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具体的な粒状化の手順としては，まず共起関係行列の各行，すなわち各ユーザーごとに正規化を行うことで，各ユーザーの共起情報を確率分布とみなします。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14</a:t>
            </a:fld>
            <a:endParaRPr kumimoji="1" lang="ja-JP" altLang="en-US"/>
          </a:p>
        </p:txBody>
      </p:sp>
    </p:spTree>
    <p:extLst>
      <p:ext uri="{BB962C8B-B14F-4D97-AF65-F5344CB8AC3E}">
        <p14:creationId xmlns:p14="http://schemas.microsoft.com/office/powerpoint/2010/main" val="188954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a:effectLst/>
                <a:latin typeface="HaranoAjiMincho-Regular-Identity-H"/>
              </a:rPr>
              <a:t>そして，こちらの計算式に適用し，全てのユーザーの組み合わせで，負の交差エントロピー</a:t>
            </a:r>
            <a:r>
              <a:rPr lang="en-US" altLang="ja-JP" sz="1800" dirty="0">
                <a:effectLst/>
                <a:latin typeface="HaranoAjiMincho-Regular-Identity-H"/>
              </a:rPr>
              <a:t>Sit</a:t>
            </a:r>
            <a:r>
              <a:rPr lang="ja-JP" altLang="en-US" sz="1800">
                <a:effectLst/>
                <a:latin typeface="HaranoAjiMincho-Regular-Identity-H"/>
              </a:rPr>
              <a:t>の計算を行います。</a:t>
            </a:r>
            <a:endParaRPr lang="en-US" altLang="ja-JP" sz="1800" dirty="0">
              <a:effectLst/>
              <a:latin typeface="HaranoAjiMincho-Regular-Identity-H"/>
            </a:endParaRPr>
          </a:p>
          <a:p>
            <a:endParaRPr lang="en-US" altLang="ja-JP" sz="1800" dirty="0">
              <a:effectLst/>
              <a:latin typeface="HaranoAjiMincho-Regular-Identity-H"/>
            </a:endParaRPr>
          </a:p>
          <a:p>
            <a:r>
              <a:rPr lang="ja-JP" altLang="en-US" sz="1800">
                <a:effectLst/>
                <a:latin typeface="HaranoAjiMincho-Regular-Identity-H"/>
              </a:rPr>
              <a:t>この時，</a:t>
            </a:r>
            <a:r>
              <a:rPr lang="ja-JP" altLang="en-US" sz="1800" b="0" i="0">
                <a:solidFill>
                  <a:srgbClr val="374151"/>
                </a:solidFill>
                <a:effectLst/>
                <a:latin typeface="Meiryo" panose="020B0604030504040204" pitchFamily="34" charset="-128"/>
                <a:ea typeface="Meiryo" panose="020B0604030504040204" pitchFamily="34" charset="-128"/>
              </a:rPr>
              <a:t>負の交差エントロピーは負の値を取り，</a:t>
            </a:r>
            <a:r>
              <a:rPr lang="ja-JP" altLang="en-US" sz="1800">
                <a:solidFill>
                  <a:srgbClr val="374151"/>
                </a:solidFill>
                <a:latin typeface="Meiryo" panose="020B0604030504040204" pitchFamily="34" charset="-128"/>
                <a:ea typeface="Meiryo" panose="020B0604030504040204" pitchFamily="34" charset="-128"/>
              </a:rPr>
              <a:t>対象間の類似性が認められないほど</a:t>
            </a:r>
            <a:r>
              <a:rPr lang="ja-JP" altLang="en-US" sz="1800" b="0" i="0">
                <a:solidFill>
                  <a:srgbClr val="374151"/>
                </a:solidFill>
                <a:effectLst/>
                <a:latin typeface="Meiryo" panose="020B0604030504040204" pitchFamily="34" charset="-128"/>
                <a:ea typeface="Meiryo" panose="020B0604030504040204" pitchFamily="34" charset="-128"/>
              </a:rPr>
              <a:t>，類似度は小さくなる</a:t>
            </a:r>
            <a:endParaRPr lang="en-US" altLang="ja-JP" sz="1800" b="0" i="0" dirty="0">
              <a:solidFill>
                <a:srgbClr val="374151"/>
              </a:solidFill>
              <a:effectLst/>
              <a:latin typeface="Meiryo" panose="020B0604030504040204" pitchFamily="34" charset="-128"/>
              <a:ea typeface="Meiryo" panose="020B0604030504040204" pitchFamily="34" charset="-128"/>
            </a:endParaRPr>
          </a:p>
          <a:p>
            <a:endParaRPr lang="en-US" altLang="ja-JP" sz="1800" dirty="0">
              <a:effectLst/>
              <a:latin typeface="HaranoAjiMincho-Regular-Identity-H"/>
            </a:endParaRPr>
          </a:p>
          <a:p>
            <a:r>
              <a:rPr lang="ja-JP" altLang="en-US" sz="1800">
                <a:effectLst/>
                <a:latin typeface="HaranoAjiMincho-Regular-Identity-H"/>
              </a:rPr>
              <a:t>そして，閾値を設定し，計算された負の交差エントロピーをそれぞれ検証して，閾値以上であればその</a:t>
            </a:r>
            <a:r>
              <a:rPr lang="en-US" altLang="ja-JP" sz="1800" dirty="0">
                <a:effectLst/>
                <a:latin typeface="HaranoAjiMincho-Regular-Identity-H"/>
              </a:rPr>
              <a:t>2</a:t>
            </a:r>
            <a:r>
              <a:rPr lang="ja-JP" altLang="en-US" sz="1800">
                <a:effectLst/>
                <a:latin typeface="HaranoAjiMincho-Regular-Identity-H"/>
              </a:rPr>
              <a:t>つのユーザーは関係があるとして粒状化されます。</a:t>
            </a:r>
            <a:endParaRPr lang="en-US" altLang="ja-JP" sz="1800" dirty="0">
              <a:effectLst/>
              <a:latin typeface="HaranoAjiMincho-Regular-Identity-H"/>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15</a:t>
            </a:fld>
            <a:endParaRPr kumimoji="1" lang="ja-JP" altLang="en-US"/>
          </a:p>
        </p:txBody>
      </p:sp>
    </p:spTree>
    <p:extLst>
      <p:ext uri="{BB962C8B-B14F-4D97-AF65-F5344CB8AC3E}">
        <p14:creationId xmlns:p14="http://schemas.microsoft.com/office/powerpoint/2010/main" val="149981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アルゴリズムはこのよ</a:t>
            </a:r>
            <a:r>
              <a:rPr kumimoji="1" lang="ja-JP" altLang="en-US" sz="1200" b="0" kern="1200" dirty="0">
                <a:solidFill>
                  <a:schemeClr val="tx1"/>
                </a:solidFill>
                <a:effectLst/>
                <a:latin typeface="+mn-lt"/>
                <a:ea typeface="+mn-ea"/>
                <a:cs typeface="+mn-cs"/>
              </a:rPr>
              <a:t>う</a:t>
            </a:r>
            <a:r>
              <a:rPr kumimoji="1" lang="ja-JP" altLang="en-US" sz="1200" kern="1200" dirty="0">
                <a:solidFill>
                  <a:schemeClr val="tx1"/>
                </a:solidFill>
                <a:effectLst/>
                <a:latin typeface="+mn-lt"/>
                <a:ea typeface="+mn-ea"/>
                <a:cs typeface="+mn-cs"/>
              </a:rPr>
              <a:t>になります．</a:t>
            </a:r>
            <a:endParaRPr kumimoji="1" lang="en-US" altLang="ja-JP" sz="1200" kern="1200" dirty="0">
              <a:solidFill>
                <a:schemeClr val="tx1"/>
              </a:solidFill>
              <a:effectLst/>
              <a:latin typeface="+mn-lt"/>
              <a:ea typeface="+mn-ea"/>
              <a:cs typeface="+mn-cs"/>
            </a:endParaRPr>
          </a:p>
          <a:p>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まず，ステップ </a:t>
            </a:r>
            <a:r>
              <a:rPr kumimoji="1" lang="en-US" altLang="ja-JP" sz="1200" kern="1200" dirty="0">
                <a:solidFill>
                  <a:schemeClr val="tx1"/>
                </a:solidFill>
                <a:effectLst/>
                <a:latin typeface="+mn-lt"/>
                <a:ea typeface="+mn-ea"/>
                <a:cs typeface="+mn-cs"/>
              </a:rPr>
              <a:t>1 </a:t>
            </a:r>
            <a:r>
              <a:rPr kumimoji="1" lang="ja-JP" altLang="en-US" sz="1200" kern="1200" dirty="0">
                <a:solidFill>
                  <a:schemeClr val="tx1"/>
                </a:solidFill>
                <a:effectLst/>
                <a:latin typeface="+mn-lt"/>
                <a:ea typeface="+mn-ea"/>
                <a:cs typeface="+mn-cs"/>
              </a:rPr>
              <a:t>として，クラスター数とラフさを調節するパラメータを設定して，</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行列 </a:t>
            </a:r>
            <a:r>
              <a:rPr kumimoji="1" lang="en" altLang="ja-JP" sz="1200" kern="1200" dirty="0">
                <a:solidFill>
                  <a:schemeClr val="tx1"/>
                </a:solidFill>
                <a:effectLst/>
                <a:latin typeface="+mn-lt"/>
                <a:ea typeface="+mn-ea"/>
                <a:cs typeface="+mn-cs"/>
              </a:rPr>
              <a:t>R </a:t>
            </a:r>
            <a:r>
              <a:rPr kumimoji="1" lang="ja-JP" altLang="en-US" sz="1200" kern="1200" dirty="0">
                <a:solidFill>
                  <a:schemeClr val="tx1"/>
                </a:solidFill>
                <a:effectLst/>
                <a:latin typeface="+mn-lt"/>
                <a:ea typeface="+mn-ea"/>
                <a:cs typeface="+mn-cs"/>
              </a:rPr>
              <a:t>に </a:t>
            </a:r>
            <a:r>
              <a:rPr kumimoji="1" lang="en" altLang="ja-JP" sz="1200" kern="1200" dirty="0">
                <a:solidFill>
                  <a:schemeClr val="tx1"/>
                </a:solidFill>
                <a:effectLst/>
                <a:latin typeface="+mn-lt"/>
                <a:ea typeface="+mn-ea"/>
                <a:cs typeface="+mn-cs"/>
              </a:rPr>
              <a:t>RSCCMM </a:t>
            </a:r>
            <a:r>
              <a:rPr kumimoji="1" lang="ja-JP" altLang="en-US" sz="1200" kern="1200" dirty="0">
                <a:solidFill>
                  <a:schemeClr val="tx1"/>
                </a:solidFill>
                <a:effectLst/>
                <a:latin typeface="+mn-lt"/>
                <a:ea typeface="+mn-ea"/>
                <a:cs typeface="+mn-cs"/>
              </a:rPr>
              <a:t>を適用し，正規化されたユーザー メンバーシップとアイテム メンバーシップを取得します．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次に，ステップ </a:t>
            </a:r>
            <a:r>
              <a:rPr kumimoji="1" lang="en-US" altLang="ja-JP" sz="1200" kern="1200" dirty="0">
                <a:solidFill>
                  <a:schemeClr val="tx1"/>
                </a:solidFill>
                <a:effectLst/>
                <a:latin typeface="+mn-lt"/>
                <a:ea typeface="+mn-ea"/>
                <a:cs typeface="+mn-cs"/>
              </a:rPr>
              <a:t>2 </a:t>
            </a:r>
            <a:r>
              <a:rPr kumimoji="1" lang="ja-JP" altLang="en-US" sz="1200" kern="1200" dirty="0">
                <a:solidFill>
                  <a:schemeClr val="tx1"/>
                </a:solidFill>
                <a:effectLst/>
                <a:latin typeface="+mn-lt"/>
                <a:ea typeface="+mn-ea"/>
                <a:cs typeface="+mn-cs"/>
              </a:rPr>
              <a:t>として，各共クラスタ内のユーザー メンバーシップとアイテムメンバーシップの積をアイテムごとに合計することによって，アイテム </a:t>
            </a:r>
            <a:r>
              <a:rPr kumimoji="1" lang="en" altLang="ja-JP" sz="1200" kern="1200" dirty="0">
                <a:solidFill>
                  <a:schemeClr val="tx1"/>
                </a:solidFill>
                <a:effectLst/>
                <a:latin typeface="+mn-lt"/>
                <a:ea typeface="+mn-ea"/>
                <a:cs typeface="+mn-cs"/>
              </a:rPr>
              <a:t>j </a:t>
            </a:r>
            <a:r>
              <a:rPr kumimoji="1" lang="ja-JP" altLang="en-US" sz="1200" kern="1200" dirty="0">
                <a:solidFill>
                  <a:schemeClr val="tx1"/>
                </a:solidFill>
                <a:effectLst/>
                <a:latin typeface="+mn-lt"/>
                <a:ea typeface="+mn-ea"/>
                <a:cs typeface="+mn-cs"/>
              </a:rPr>
              <a:t>のユーザー </a:t>
            </a:r>
            <a:r>
              <a:rPr kumimoji="1" lang="en" altLang="ja-JP" sz="1200" kern="1200" dirty="0" err="1">
                <a:solidFill>
                  <a:schemeClr val="tx1"/>
                </a:solidFill>
                <a:effectLst/>
                <a:latin typeface="+mn-lt"/>
                <a:ea typeface="+mn-ea"/>
                <a:cs typeface="+mn-cs"/>
              </a:rPr>
              <a:t>i</a:t>
            </a:r>
            <a:r>
              <a:rPr kumimoji="1" lang="en" altLang="ja-JP" sz="1200" kern="1200" dirty="0">
                <a:solidFill>
                  <a:schemeClr val="tx1"/>
                </a:solidFill>
                <a:effectLst/>
                <a:latin typeface="+mn-lt"/>
                <a:ea typeface="+mn-ea"/>
                <a:cs typeface="+mn-cs"/>
              </a:rPr>
              <a:t> </a:t>
            </a:r>
            <a:r>
              <a:rPr kumimoji="1" lang="ja-JP" altLang="en-US" sz="1200" kern="1200" dirty="0">
                <a:solidFill>
                  <a:schemeClr val="tx1"/>
                </a:solidFill>
                <a:effectLst/>
                <a:latin typeface="+mn-lt"/>
                <a:ea typeface="+mn-ea"/>
                <a:cs typeface="+mn-cs"/>
              </a:rPr>
              <a:t>への推薦度を計算します．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最後に </a:t>
            </a:r>
            <a:r>
              <a:rPr kumimoji="1" lang="en" altLang="ja-JP" sz="1200" kern="1200" dirty="0">
                <a:solidFill>
                  <a:schemeClr val="tx1"/>
                </a:solidFill>
                <a:effectLst/>
                <a:latin typeface="+mn-lt"/>
                <a:ea typeface="+mn-ea"/>
                <a:cs typeface="+mn-cs"/>
              </a:rPr>
              <a:t>Step 3 </a:t>
            </a:r>
            <a:r>
              <a:rPr kumimoji="1" lang="ja-JP" altLang="en-US" sz="1200" kern="1200" dirty="0">
                <a:solidFill>
                  <a:schemeClr val="tx1"/>
                </a:solidFill>
                <a:effectLst/>
                <a:latin typeface="+mn-lt"/>
                <a:ea typeface="+mn-ea"/>
                <a:cs typeface="+mn-cs"/>
              </a:rPr>
              <a:t>として閾値を設定し，推薦度が閾値イータ以上の場合にユーザ 𝑖 にアイテム 𝑗 を推薦する．</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16</a:t>
            </a:fld>
            <a:endParaRPr kumimoji="1" lang="ja-JP" altLang="en-US"/>
          </a:p>
        </p:txBody>
      </p:sp>
    </p:spTree>
    <p:extLst>
      <p:ext uri="{BB962C8B-B14F-4D97-AF65-F5344CB8AC3E}">
        <p14:creationId xmlns:p14="http://schemas.microsoft.com/office/powerpoint/2010/main" val="3526440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D5379-304A-37C4-4DA3-E91667EE5A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F410E6-88AB-4D8F-1CB3-5556F3B9333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DAB9EA-8D48-2904-F535-AD9458B1EDFC}"/>
              </a:ext>
            </a:extLst>
          </p:cNvPr>
          <p:cNvSpPr>
            <a:spLocks noGrp="1"/>
          </p:cNvSpPr>
          <p:nvPr>
            <p:ph type="body" idx="1"/>
          </p:nvPr>
        </p:nvSpPr>
        <p:spPr/>
        <p:txBody>
          <a:bodyPr/>
          <a:lstStyle/>
          <a:p>
            <a:r>
              <a:rPr kumimoji="1" lang="ja-JP" altLang="en-US"/>
              <a:t>次に準備として，各クラスタリング手法について説明します．</a:t>
            </a:r>
          </a:p>
        </p:txBody>
      </p:sp>
      <p:sp>
        <p:nvSpPr>
          <p:cNvPr id="4" name="スライド番号プレースホルダー 3">
            <a:extLst>
              <a:ext uri="{FF2B5EF4-FFF2-40B4-BE49-F238E27FC236}">
                <a16:creationId xmlns:a16="http://schemas.microsoft.com/office/drawing/2014/main" id="{FC64F014-E294-F34F-5DC5-EF6092B5EFF1}"/>
              </a:ext>
            </a:extLst>
          </p:cNvPr>
          <p:cNvSpPr>
            <a:spLocks noGrp="1"/>
          </p:cNvSpPr>
          <p:nvPr>
            <p:ph type="sldNum" sz="quarter" idx="5"/>
          </p:nvPr>
        </p:nvSpPr>
        <p:spPr/>
        <p:txBody>
          <a:bodyPr/>
          <a:lstStyle/>
          <a:p>
            <a:fld id="{2CDC27DC-3B64-1E41-B98D-829F26A9EBF7}" type="slidenum">
              <a:rPr kumimoji="1" lang="ja-JP" altLang="en-US" smtClean="0"/>
              <a:t>17</a:t>
            </a:fld>
            <a:endParaRPr kumimoji="1" lang="ja-JP" altLang="en-US"/>
          </a:p>
        </p:txBody>
      </p:sp>
    </p:spTree>
    <p:extLst>
      <p:ext uri="{BB962C8B-B14F-4D97-AF65-F5344CB8AC3E}">
        <p14:creationId xmlns:p14="http://schemas.microsoft.com/office/powerpoint/2010/main" val="108311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a:t>
            </a:r>
            <a:r>
              <a:rPr kumimoji="1" lang="en-US" altLang="ja-JP" sz="1200" kern="1200" dirty="0">
                <a:solidFill>
                  <a:schemeClr val="tx1"/>
                </a:solidFill>
                <a:effectLst/>
                <a:latin typeface="+mn-lt"/>
                <a:ea typeface="+mn-ea"/>
                <a:cs typeface="+mn-cs"/>
              </a:rPr>
              <a:t>NEEDS-SCAN/PANEL </a:t>
            </a:r>
            <a:r>
              <a:rPr kumimoji="1" lang="ja-JP" altLang="en-US" sz="1200" kern="1200">
                <a:solidFill>
                  <a:schemeClr val="tx1"/>
                </a:solidFill>
                <a:effectLst/>
                <a:latin typeface="+mn-lt"/>
                <a:ea typeface="+mn-ea"/>
                <a:cs typeface="+mn-cs"/>
              </a:rPr>
              <a:t>データセットを実世界のデータとして使用しました．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このデータは日経新聞者の</a:t>
            </a:r>
            <a:r>
              <a:rPr kumimoji="1" lang="en" altLang="ja-JP" sz="1200" kern="1200" dirty="0">
                <a:solidFill>
                  <a:schemeClr val="tx1"/>
                </a:solidFill>
                <a:effectLst/>
                <a:latin typeface="+mn-lt"/>
                <a:ea typeface="+mn-ea"/>
                <a:cs typeface="+mn-cs"/>
              </a:rPr>
              <a:t>NEEDS-SCAN/PANEL</a:t>
            </a:r>
            <a:r>
              <a:rPr kumimoji="1" lang="ja-JP" altLang="en-US" sz="1200" kern="1200">
                <a:solidFill>
                  <a:schemeClr val="tx1"/>
                </a:solidFill>
                <a:effectLst/>
                <a:latin typeface="+mn-lt"/>
                <a:ea typeface="+mn-ea"/>
                <a:cs typeface="+mn-cs"/>
              </a:rPr>
              <a:t>が発表した，</a:t>
            </a:r>
            <a:r>
              <a:rPr kumimoji="1" lang="en-US" altLang="ja-JP" sz="1200" kern="1200" dirty="0">
                <a:solidFill>
                  <a:schemeClr val="tx1"/>
                </a:solidFill>
                <a:effectLst/>
                <a:latin typeface="+mn-lt"/>
                <a:ea typeface="+mn-ea"/>
                <a:cs typeface="+mn-cs"/>
              </a:rPr>
              <a:t>18</a:t>
            </a:r>
            <a:r>
              <a:rPr kumimoji="1" lang="ja-JP" altLang="en-US" sz="1200" kern="1200">
                <a:solidFill>
                  <a:schemeClr val="tx1"/>
                </a:solidFill>
                <a:effectLst/>
                <a:latin typeface="+mn-lt"/>
                <a:ea typeface="+mn-ea"/>
                <a:cs typeface="+mn-cs"/>
              </a:rPr>
              <a:t>商品を</a:t>
            </a:r>
            <a:r>
              <a:rPr kumimoji="1" lang="en-US" altLang="ja-JP" sz="1200" kern="1200" dirty="0">
                <a:solidFill>
                  <a:schemeClr val="tx1"/>
                </a:solidFill>
                <a:effectLst/>
                <a:latin typeface="+mn-lt"/>
                <a:ea typeface="+mn-ea"/>
                <a:cs typeface="+mn-cs"/>
              </a:rPr>
              <a:t>996</a:t>
            </a:r>
            <a:r>
              <a:rPr kumimoji="1" lang="ja-JP" altLang="en-US" sz="1200" kern="1200">
                <a:solidFill>
                  <a:schemeClr val="tx1"/>
                </a:solidFill>
                <a:effectLst/>
                <a:latin typeface="+mn-lt"/>
                <a:ea typeface="+mn-ea"/>
                <a:cs typeface="+mn-cs"/>
              </a:rPr>
              <a:t>世帯が所有しているかのデータです．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元のデータ行列の要素𝑟</a:t>
            </a:r>
            <a:r>
              <a:rPr kumimoji="1" lang="en-US" altLang="ja-JP" sz="1200" kern="1200" dirty="0">
                <a:solidFill>
                  <a:schemeClr val="tx1"/>
                </a:solidFill>
                <a:effectLst/>
                <a:latin typeface="+mn-lt"/>
                <a:ea typeface="+mn-ea"/>
                <a:cs typeface="+mn-cs"/>
              </a:rPr>
              <a:t>_𝑖𝑗</a:t>
            </a:r>
            <a:r>
              <a:rPr kumimoji="1" lang="ja-JP" altLang="en-US" sz="1200" kern="1200">
                <a:solidFill>
                  <a:schemeClr val="tx1"/>
                </a:solidFill>
                <a:effectLst/>
                <a:latin typeface="+mn-lt"/>
                <a:ea typeface="+mn-ea"/>
                <a:cs typeface="+mn-cs"/>
              </a:rPr>
              <a:t>は，世帯𝑖が製品𝑗を所有している場合は</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，そうでない場合は</a:t>
            </a:r>
            <a:r>
              <a:rPr kumimoji="1" lang="en-US" altLang="ja-JP" sz="1200" kern="1200">
                <a:solidFill>
                  <a:schemeClr val="tx1"/>
                </a:solidFill>
                <a:effectLst/>
                <a:latin typeface="+mn-lt"/>
                <a:ea typeface="+mn-ea"/>
                <a:cs typeface="+mn-cs"/>
              </a:rPr>
              <a:t>0</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このデータの𝑟</a:t>
            </a:r>
            <a:r>
              <a:rPr kumimoji="1" lang="en-US" altLang="ja-JP" sz="1200" kern="1200" dirty="0">
                <a:solidFill>
                  <a:schemeClr val="tx1"/>
                </a:solidFill>
                <a:effectLst/>
                <a:latin typeface="+mn-lt"/>
                <a:ea typeface="+mn-ea"/>
                <a:cs typeface="+mn-cs"/>
              </a:rPr>
              <a:t>_𝑖𝑗=1</a:t>
            </a:r>
            <a:r>
              <a:rPr kumimoji="1" lang="ja-JP" altLang="en-US" sz="1200" kern="1200">
                <a:solidFill>
                  <a:schemeClr val="tx1"/>
                </a:solidFill>
                <a:effectLst/>
                <a:latin typeface="+mn-lt"/>
                <a:ea typeface="+mn-ea"/>
                <a:cs typeface="+mn-cs"/>
              </a:rPr>
              <a:t>の要素の中からランダムに </a:t>
            </a:r>
            <a:r>
              <a:rPr kumimoji="1" lang="en-US" altLang="ja-JP" sz="1200" kern="1200" dirty="0">
                <a:solidFill>
                  <a:schemeClr val="tx1"/>
                </a:solidFill>
                <a:effectLst/>
                <a:latin typeface="+mn-lt"/>
                <a:ea typeface="+mn-ea"/>
                <a:cs typeface="+mn-cs"/>
              </a:rPr>
              <a:t>1000 </a:t>
            </a:r>
            <a:r>
              <a:rPr kumimoji="1" lang="ja-JP" altLang="en-US" sz="1200" kern="1200">
                <a:solidFill>
                  <a:schemeClr val="tx1"/>
                </a:solidFill>
                <a:effectLst/>
                <a:latin typeface="+mn-lt"/>
                <a:ea typeface="+mn-ea"/>
                <a:cs typeface="+mn-cs"/>
              </a:rPr>
              <a:t>個のデータを選択し，</a:t>
            </a:r>
            <a:r>
              <a:rPr kumimoji="1" lang="ja-JP" altLang="en-US"/>
              <a:t>テストデータの要素を </a:t>
            </a:r>
            <a:r>
              <a:rPr kumimoji="1" lang="en-US" altLang="ja-JP" dirty="0"/>
              <a:t>0 </a:t>
            </a:r>
            <a:r>
              <a:rPr kumimoji="1" lang="ja-JP" altLang="en-US"/>
              <a:t>に置き換えることによってトレーニングデータを作成し，提案法を適用して数値実験を行いました．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t>想定質問</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u="none" strike="noStrike">
                <a:solidFill>
                  <a:srgbClr val="212121"/>
                </a:solidFill>
                <a:effectLst/>
                <a:latin typeface="Yu Gothic Regular"/>
              </a:rPr>
              <a:t>・テストデータをゼロにしているが，もともと，どんな値？</a:t>
            </a:r>
            <a:endParaRPr lang="en-US" altLang="ja-JP" b="0" i="0" u="none" strike="noStrike" dirty="0">
              <a:solidFill>
                <a:srgbClr val="212121"/>
              </a:solidFill>
              <a:effectLst/>
              <a:latin typeface="Yu Gothic 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a:solidFill>
                  <a:srgbClr val="212121"/>
                </a:solidFill>
                <a:effectLst/>
                <a:latin typeface="Yu Gothic Regular"/>
              </a:rPr>
              <a:t>→</a:t>
            </a:r>
            <a:r>
              <a:rPr kumimoji="1" lang="en-US" altLang="ja-JP" b="0" i="0" u="none" strike="noStrike" dirty="0">
                <a:solidFill>
                  <a:srgbClr val="212121"/>
                </a:solidFill>
                <a:effectLst/>
                <a:latin typeface="Yu Gothic Regular"/>
              </a:rPr>
              <a:t> 1</a:t>
            </a:r>
            <a:r>
              <a:rPr kumimoji="1" lang="ja-JP" altLang="en-US" b="0" i="0" u="none" strike="noStrike">
                <a:solidFill>
                  <a:srgbClr val="212121"/>
                </a:solidFill>
                <a:effectLst/>
                <a:latin typeface="Yu Gothic Regular"/>
              </a:rPr>
              <a:t>のデータを選んでいる。このデータは所有しているかしていないかの意味しか持っておらず，ポジティブかネガティブの意味は持っていない。よってテストデータは</a:t>
            </a:r>
            <a:r>
              <a:rPr kumimoji="1" lang="en-US" altLang="ja-JP" b="0" i="0" u="none" strike="noStrike" dirty="0">
                <a:solidFill>
                  <a:srgbClr val="212121"/>
                </a:solidFill>
                <a:effectLst/>
                <a:latin typeface="Yu Gothic Regular"/>
              </a:rPr>
              <a:t>0</a:t>
            </a:r>
            <a:r>
              <a:rPr kumimoji="1" lang="ja-JP" altLang="en-US" b="0" i="0" u="none" strike="noStrike">
                <a:solidFill>
                  <a:srgbClr val="212121"/>
                </a:solidFill>
                <a:effectLst/>
                <a:latin typeface="Yu Gothic Regular"/>
              </a:rPr>
              <a:t>にしている。</a:t>
            </a:r>
            <a:endParaRPr kumimoji="1" lang="en-US" altLang="ja-JP" b="1"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762197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クラスタ数を変えて従来法と比較した結果を示します．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それぞれの結果は初期値をランダムに設定して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回試行した平均値であり，</a:t>
            </a:r>
            <a:r>
              <a:rPr kumimoji="1" lang="en-US" altLang="ja-JP" sz="1200" kern="1200" dirty="0">
                <a:solidFill>
                  <a:schemeClr val="tx1"/>
                </a:solidFill>
                <a:effectLst/>
                <a:latin typeface="+mn-lt"/>
                <a:ea typeface="+mn-ea"/>
                <a:cs typeface="+mn-cs"/>
              </a:rPr>
              <a:t>RSCCMM-CF, RCCMM-CF</a:t>
            </a:r>
            <a:r>
              <a:rPr kumimoji="1" lang="ja-JP" altLang="en-US" sz="1200" kern="1200">
                <a:solidFill>
                  <a:schemeClr val="tx1"/>
                </a:solidFill>
                <a:effectLst/>
                <a:latin typeface="+mn-lt"/>
                <a:ea typeface="+mn-ea"/>
                <a:cs typeface="+mn-cs"/>
              </a:rPr>
              <a:t>の結果はオーバーラップ度合いを調整するパラメータを変化させたときの最大値を採用しています．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左のグラフからわかるように，クラスタ数が増えると</a:t>
            </a:r>
            <a:r>
              <a:rPr kumimoji="1" lang="en-US" altLang="ja-JP" sz="1200" kern="1200" dirty="0">
                <a:solidFill>
                  <a:schemeClr val="tx1"/>
                </a:solidFill>
                <a:effectLst/>
                <a:latin typeface="+mn-lt"/>
                <a:ea typeface="+mn-ea"/>
                <a:cs typeface="+mn-cs"/>
              </a:rPr>
              <a:t>RSCCMM-CF, RCCMM-CF</a:t>
            </a:r>
            <a:r>
              <a:rPr kumimoji="1" lang="ja-JP" altLang="en-US" sz="1200" kern="1200">
                <a:solidFill>
                  <a:schemeClr val="tx1"/>
                </a:solidFill>
                <a:effectLst/>
                <a:latin typeface="+mn-lt"/>
                <a:ea typeface="+mn-ea"/>
                <a:cs typeface="+mn-cs"/>
              </a:rPr>
              <a:t>の推薦性能は向上していき，</a:t>
            </a:r>
            <a:r>
              <a:rPr kumimoji="1" lang="en-US" altLang="ja-JP" sz="1200" kern="1200" dirty="0">
                <a:solidFill>
                  <a:schemeClr val="tx1"/>
                </a:solidFill>
                <a:effectLst/>
                <a:latin typeface="+mn-lt"/>
                <a:ea typeface="+mn-ea"/>
                <a:cs typeface="+mn-cs"/>
              </a:rPr>
              <a:t>HCCMM-CF</a:t>
            </a:r>
            <a:r>
              <a:rPr kumimoji="1" lang="ja-JP" altLang="en-US" sz="1200" kern="1200">
                <a:solidFill>
                  <a:schemeClr val="tx1"/>
                </a:solidFill>
                <a:effectLst/>
                <a:latin typeface="+mn-lt"/>
                <a:ea typeface="+mn-ea"/>
                <a:cs typeface="+mn-cs"/>
              </a:rPr>
              <a:t>は低下することが確認できます．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そして，クラスター数に関わらず，提案法が従来法を上回っていることが確認できる．</a:t>
            </a:r>
          </a:p>
          <a:p>
            <a:endParaRPr kumimoji="1" lang="en-US" altLang="ja-JP" dirty="0"/>
          </a:p>
          <a:p>
            <a:endParaRPr kumimoji="1" lang="en-US" altLang="ja-JP" dirty="0"/>
          </a:p>
          <a:p>
            <a:r>
              <a:rPr lang="ja-JP" altLang="en-US">
                <a:effectLst/>
                <a:latin typeface="Helvetica Neue" panose="02000503000000020004" pitchFamily="2" charset="0"/>
              </a:rPr>
              <a:t>想定質問</a:t>
            </a:r>
          </a:p>
          <a:p>
            <a:r>
              <a:rPr lang="ja-JP" altLang="en-US">
                <a:effectLst/>
                <a:latin typeface="Helvetica Neue" panose="02000503000000020004" pitchFamily="2" charset="0"/>
              </a:rPr>
              <a:t>・なんで</a:t>
            </a:r>
            <a:r>
              <a:rPr lang="en" altLang="ja-JP" dirty="0">
                <a:effectLst/>
                <a:latin typeface="Helvetica Neue" panose="02000503000000020004" pitchFamily="2" charset="0"/>
              </a:rPr>
              <a:t>NEEDS</a:t>
            </a:r>
            <a:r>
              <a:rPr lang="ja-JP" altLang="en-US">
                <a:effectLst/>
                <a:latin typeface="Helvetica Neue" panose="02000503000000020004" pitchFamily="2" charset="0"/>
              </a:rPr>
              <a:t>はクラスタ数</a:t>
            </a:r>
            <a:r>
              <a:rPr lang="en-US" altLang="ja-JP" dirty="0">
                <a:effectLst/>
                <a:latin typeface="Helvetica Neue" panose="02000503000000020004" pitchFamily="2" charset="0"/>
              </a:rPr>
              <a:t>1</a:t>
            </a:r>
            <a:r>
              <a:rPr lang="ja-JP" altLang="en-US">
                <a:effectLst/>
                <a:latin typeface="Helvetica Neue" panose="02000503000000020004" pitchFamily="2" charset="0"/>
              </a:rPr>
              <a:t>の時</a:t>
            </a:r>
            <a:r>
              <a:rPr lang="en" altLang="ja-JP" dirty="0">
                <a:effectLst/>
                <a:latin typeface="Helvetica Neue" panose="02000503000000020004" pitchFamily="2" charset="0"/>
              </a:rPr>
              <a:t>AUC</a:t>
            </a:r>
            <a:r>
              <a:rPr lang="ja-JP" altLang="en-US">
                <a:effectLst/>
                <a:latin typeface="Helvetica Neue" panose="02000503000000020004" pitchFamily="2" charset="0"/>
              </a:rPr>
              <a:t>が最大なの？</a:t>
            </a:r>
          </a:p>
          <a:p>
            <a:r>
              <a:rPr lang="ja-JP" altLang="en-US">
                <a:effectLst/>
                <a:latin typeface="Helvetica Neue" panose="02000503000000020004" pitchFamily="2" charset="0"/>
              </a:rPr>
              <a:t>→冷蔵庫とかその他たくさんの人が持ってる家電が多くて，重複を表現しないといけないようなデータだから．</a:t>
            </a:r>
            <a:endParaRPr lang="en-US" altLang="ja-JP" dirty="0">
              <a:effectLst/>
              <a:latin typeface="Helvetica Neue" panose="02000503000000020004" pitchFamily="2" charset="0"/>
            </a:endParaRPr>
          </a:p>
          <a:p>
            <a:endParaRPr lang="en-US" altLang="ja-JP"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
              <a:t>・</a:t>
            </a:r>
            <a:r>
              <a:rPr lang="en" altLang="ja-JP" dirty="0"/>
              <a:t>NEEDS</a:t>
            </a:r>
            <a:r>
              <a:rPr lang="ja-JP" altLang="en-US"/>
              <a:t>の方のデータではクラスター数を増やせば増やすほど性能が上がるのは，クラスタリングをしているというより，</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オーバーラップした大きなクラスターがほとんどの対象を含んでおり，少数の対象が入っていないと言ったような，ノイズ除去のような結果になっているのではないか．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19</a:t>
            </a:fld>
            <a:endParaRPr kumimoji="1" lang="ja-JP" altLang="en-US"/>
          </a:p>
        </p:txBody>
      </p:sp>
    </p:spTree>
    <p:extLst>
      <p:ext uri="{BB962C8B-B14F-4D97-AF65-F5344CB8AC3E}">
        <p14:creationId xmlns:p14="http://schemas.microsoft.com/office/powerpoint/2010/main" val="1069883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発表の構成はこのようになっています．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a:t>
            </a:fld>
            <a:endParaRPr kumimoji="1" lang="ja-JP" altLang="en-US"/>
          </a:p>
        </p:txBody>
      </p:sp>
    </p:spTree>
    <p:extLst>
      <p:ext uri="{BB962C8B-B14F-4D97-AF65-F5344CB8AC3E}">
        <p14:creationId xmlns:p14="http://schemas.microsoft.com/office/powerpoint/2010/main" val="56068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7E6E-81C1-4F58-29A9-875A1B7B47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13F7D4-DD4C-7940-A9B6-E110DCAF65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33BFE9-5ADA-F88D-4A74-1B00C03AEC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A8BAF124-7309-6B52-385E-A49D201D2CA8}"/>
              </a:ext>
            </a:extLst>
          </p:cNvPr>
          <p:cNvSpPr>
            <a:spLocks noGrp="1"/>
          </p:cNvSpPr>
          <p:nvPr>
            <p:ph type="sldNum" sz="quarter" idx="5"/>
          </p:nvPr>
        </p:nvSpPr>
        <p:spPr/>
        <p:txBody>
          <a:bodyPr/>
          <a:lstStyle/>
          <a:p>
            <a:fld id="{2CDC27DC-3B64-1E41-B98D-829F26A9EBF7}" type="slidenum">
              <a:rPr kumimoji="1" lang="ja-JP" altLang="en-US" smtClean="0"/>
              <a:t>20</a:t>
            </a:fld>
            <a:endParaRPr kumimoji="1" lang="ja-JP" altLang="en-US"/>
          </a:p>
        </p:txBody>
      </p:sp>
    </p:spTree>
    <p:extLst>
      <p:ext uri="{BB962C8B-B14F-4D97-AF65-F5344CB8AC3E}">
        <p14:creationId xmlns:p14="http://schemas.microsoft.com/office/powerpoint/2010/main" val="650266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次にムービーレンズデータセットを用いました，このデータは</a:t>
            </a:r>
            <a:r>
              <a:rPr kumimoji="1" lang="en-US" altLang="ja-JP" dirty="0"/>
              <a:t>943</a:t>
            </a:r>
            <a:r>
              <a:rPr kumimoji="1" lang="ja-JP" altLang="en-US"/>
              <a:t>人のユーザーによる</a:t>
            </a:r>
            <a:r>
              <a:rPr kumimoji="1" lang="en-US" altLang="ja-JP" dirty="0"/>
              <a:t>1682</a:t>
            </a:r>
            <a:r>
              <a:rPr kumimoji="1" lang="ja-JP" altLang="en-US"/>
              <a:t>個の映画の</a:t>
            </a:r>
            <a:r>
              <a:rPr kumimoji="1" lang="en-US" altLang="ja-JP" dirty="0"/>
              <a:t>10</a:t>
            </a:r>
            <a:r>
              <a:rPr kumimoji="1" lang="ja-JP" altLang="en-US"/>
              <a:t>万件の</a:t>
            </a:r>
            <a:r>
              <a:rPr kumimoji="1" lang="en-US" altLang="ja-JP" dirty="0"/>
              <a:t>5</a:t>
            </a:r>
            <a:r>
              <a:rPr kumimoji="1" lang="ja-JP" altLang="en-US"/>
              <a:t>段階評価で構成されています．</a:t>
            </a:r>
            <a:endParaRPr kumimoji="1" lang="en-US" altLang="ja-JP" dirty="0"/>
          </a:p>
          <a:p>
            <a:endParaRPr kumimoji="1" lang="en-US" altLang="ja-JP" dirty="0"/>
          </a:p>
          <a:p>
            <a:r>
              <a:rPr kumimoji="1" lang="ja-JP" altLang="en-US"/>
              <a:t>今回このデータセットに</a:t>
            </a:r>
            <a:r>
              <a:rPr kumimoji="1" lang="en-US" altLang="ja-JP" dirty="0"/>
              <a:t>2</a:t>
            </a:r>
            <a:r>
              <a:rPr kumimoji="1" lang="ja-JP" altLang="en-US"/>
              <a:t>種類の異なる前処理を加え，ニ値化を行った</a:t>
            </a:r>
            <a:r>
              <a:rPr kumimoji="1" lang="en-US" altLang="ja-JP" dirty="0" err="1"/>
              <a:t>MovieLens</a:t>
            </a:r>
            <a:r>
              <a:rPr kumimoji="1" lang="ja-JP" altLang="en-US"/>
              <a:t>とニ値化を行わない</a:t>
            </a:r>
            <a:r>
              <a:rPr kumimoji="1" lang="en-US" altLang="ja-JP" dirty="0" err="1"/>
              <a:t>MovieLens</a:t>
            </a:r>
            <a:r>
              <a:rPr kumimoji="1" lang="ja-JP" altLang="en-US"/>
              <a:t>を作成しました．</a:t>
            </a:r>
            <a:endParaRPr kumimoji="1" lang="en-US" altLang="ja-JP" dirty="0"/>
          </a:p>
          <a:p>
            <a:r>
              <a:rPr kumimoji="1" lang="ja-JP" altLang="en-US"/>
              <a:t>そしてそれぞれのデータの約</a:t>
            </a:r>
            <a:r>
              <a:rPr kumimoji="1" lang="en-US" altLang="ja-JP" dirty="0"/>
              <a:t>10</a:t>
            </a:r>
            <a:r>
              <a:rPr kumimoji="1" lang="ja-JP" altLang="en-US"/>
              <a:t>％をテストデータとして，それぞれの前処理における未評価値に置き換えて，トレーニングデータを作成しました．</a:t>
            </a:r>
            <a:endParaRPr kumimoji="1" lang="en-US" altLang="ja-JP" dirty="0"/>
          </a:p>
          <a:p>
            <a:endParaRPr kumimoji="1" lang="en-US" altLang="ja-JP" dirty="0"/>
          </a:p>
          <a:p>
            <a:r>
              <a:rPr kumimoji="1" lang="ja-JP" altLang="en-US"/>
              <a:t>表はそれぞれの前処理の違いについて表しています．</a:t>
            </a:r>
            <a:endParaRPr kumimoji="1" lang="en-US" altLang="ja-JP" dirty="0"/>
          </a:p>
          <a:p>
            <a:endParaRPr kumimoji="1" lang="en-US" altLang="ja-JP" dirty="0"/>
          </a:p>
          <a:p>
            <a:r>
              <a:rPr kumimoji="1" lang="ja-JP" altLang="en-US"/>
              <a:t>ニ値化を行った</a:t>
            </a:r>
            <a:r>
              <a:rPr kumimoji="1" lang="en-US" altLang="ja-JP" dirty="0"/>
              <a:t>ML</a:t>
            </a:r>
            <a:r>
              <a:rPr kumimoji="1" lang="ja-JP" altLang="en-US"/>
              <a:t>では，</a:t>
            </a:r>
            <a:endParaRPr kumimoji="1" lang="en-US" altLang="ja-JP" dirty="0"/>
          </a:p>
          <a:p>
            <a:r>
              <a:rPr kumimoji="1" lang="en-US" altLang="ja-JP" dirty="0"/>
              <a:t>30 </a:t>
            </a:r>
            <a:r>
              <a:rPr kumimoji="1" lang="ja-JP" altLang="en-US"/>
              <a:t>を超える映画を評価した </a:t>
            </a:r>
            <a:r>
              <a:rPr kumimoji="1" lang="en-US" altLang="ja-JP" dirty="0"/>
              <a:t>n = 690 </a:t>
            </a:r>
            <a:r>
              <a:rPr kumimoji="1" lang="ja-JP" altLang="en-US"/>
              <a:t>のユーザーと，</a:t>
            </a:r>
            <a:r>
              <a:rPr kumimoji="1" lang="en-US" altLang="ja-JP" dirty="0"/>
              <a:t>50 </a:t>
            </a:r>
            <a:r>
              <a:rPr kumimoji="1" lang="ja-JP" altLang="en-US"/>
              <a:t>を超えるユーザーに評価された </a:t>
            </a:r>
            <a:r>
              <a:rPr kumimoji="1" lang="en-US" altLang="ja-JP" dirty="0"/>
              <a:t>m = 583 </a:t>
            </a:r>
            <a:r>
              <a:rPr kumimoji="1" lang="ja-JP" altLang="en-US"/>
              <a:t>の映画を抽出し，</a:t>
            </a:r>
            <a:endParaRPr kumimoji="1" lang="en-US" altLang="ja-JP" dirty="0"/>
          </a:p>
          <a:p>
            <a:r>
              <a:rPr kumimoji="1" lang="ja-JP" altLang="en-US"/>
              <a:t>抽出した</a:t>
            </a:r>
            <a:r>
              <a:rPr kumimoji="1" lang="en-US" altLang="ja-JP" dirty="0"/>
              <a:t>690×583 </a:t>
            </a:r>
            <a:r>
              <a:rPr kumimoji="1" lang="ja-JP" altLang="en-US"/>
              <a:t>行列 </a:t>
            </a:r>
            <a:r>
              <a:rPr kumimoji="1" lang="en-US" altLang="ja-JP" dirty="0"/>
              <a:t>R = {</a:t>
            </a:r>
            <a:r>
              <a:rPr kumimoji="1" lang="en-US" altLang="ja-JP" dirty="0" err="1"/>
              <a:t>rij</a:t>
            </a:r>
            <a:r>
              <a:rPr kumimoji="1" lang="en-US" altLang="ja-JP" dirty="0"/>
              <a:t>} </a:t>
            </a:r>
            <a:r>
              <a:rPr kumimoji="1" lang="ja-JP" altLang="en-US"/>
              <a:t>を作成しました．</a:t>
            </a:r>
            <a:endParaRPr kumimoji="1" lang="en-US" altLang="ja-JP" dirty="0"/>
          </a:p>
          <a:p>
            <a:endParaRPr kumimoji="1" lang="en-US" altLang="ja-JP" dirty="0"/>
          </a:p>
          <a:p>
            <a:r>
              <a:rPr kumimoji="1" lang="ja-JP" altLang="en-US"/>
              <a:t>そして，</a:t>
            </a:r>
            <a:endParaRPr kumimoji="1" lang="en-US" altLang="ja-JP" dirty="0"/>
          </a:p>
          <a:p>
            <a:r>
              <a:rPr kumimoji="1" lang="ja-JP" altLang="en-US"/>
              <a:t>元の映画に対する評価が </a:t>
            </a:r>
            <a:r>
              <a:rPr kumimoji="1" lang="en-US" altLang="ja-JP" dirty="0"/>
              <a:t>4 </a:t>
            </a:r>
            <a:r>
              <a:rPr kumimoji="1" lang="ja-JP" altLang="en-US"/>
              <a:t>以上の場合は要素を </a:t>
            </a:r>
            <a:r>
              <a:rPr kumimoji="1" lang="en-US" altLang="ja-JP" dirty="0"/>
              <a:t>1 </a:t>
            </a:r>
            <a:r>
              <a:rPr kumimoji="1" lang="ja-JP" altLang="en-US"/>
              <a:t>に設定し，元の評価が </a:t>
            </a:r>
            <a:r>
              <a:rPr kumimoji="1" lang="en-US" altLang="ja-JP" dirty="0"/>
              <a:t>3 </a:t>
            </a:r>
            <a:r>
              <a:rPr kumimoji="1" lang="ja-JP" altLang="en-US"/>
              <a:t>以下の場合は要素を </a:t>
            </a:r>
            <a:r>
              <a:rPr kumimoji="1" lang="en-US" altLang="ja-JP" dirty="0"/>
              <a:t>0 </a:t>
            </a:r>
            <a:r>
              <a:rPr kumimoji="1" lang="ja-JP" altLang="en-US"/>
              <a:t>に設定し，未評価の場合は要素を </a:t>
            </a:r>
            <a:r>
              <a:rPr kumimoji="1" lang="en-US" altLang="ja-JP"/>
              <a:t>0.5 </a:t>
            </a:r>
            <a:r>
              <a:rPr kumimoji="1" lang="ja-JP" altLang="en-US"/>
              <a:t>に設定しました．</a:t>
            </a:r>
            <a:endParaRPr kumimoji="1" lang="en-US" altLang="ja-JP" dirty="0"/>
          </a:p>
          <a:p>
            <a:endParaRPr kumimoji="1" lang="en-US" altLang="ja-JP" dirty="0"/>
          </a:p>
          <a:p>
            <a:r>
              <a:rPr kumimoji="1" lang="ja-JP" altLang="en-US"/>
              <a:t>一方で，ニ値化を行わない</a:t>
            </a:r>
            <a:r>
              <a:rPr kumimoji="1" lang="en-US" altLang="ja-JP" dirty="0"/>
              <a:t>ML</a:t>
            </a:r>
            <a:r>
              <a:rPr kumimoji="1" lang="ja-JP" altLang="en-US"/>
              <a:t>は，データの抽出とニ値化を行わず，未評価値に関しては，各ユーザーの平均評価値で補完して，実験を行いました．</a:t>
            </a:r>
            <a:endParaRPr kumimoji="1" lang="en-US" altLang="ja-JP" dirty="0"/>
          </a:p>
          <a:p>
            <a:endParaRPr kumimoji="1" lang="en-US" altLang="ja-JP" dirty="0"/>
          </a:p>
          <a:p>
            <a:r>
              <a:rPr kumimoji="1" lang="ja-JP" altLang="en-US"/>
              <a:t>次でこれらのトレーニングデータに提案法を適応して，推薦性能の評価を行った結果を示します．</a:t>
            </a:r>
            <a:endParaRPr kumimoji="1" lang="en-US" altLang="ja-JP" dirty="0"/>
          </a:p>
          <a:p>
            <a:endParaRPr kumimoji="1" lang="en-US" altLang="ja-JP" dirty="0"/>
          </a:p>
          <a:p>
            <a:r>
              <a:rPr kumimoji="1" lang="ja-JP" altLang="en-US" b="1"/>
              <a:t>想定質問</a:t>
            </a:r>
            <a:endParaRPr kumimoji="1" lang="en-US" altLang="ja-JP" b="1" dirty="0"/>
          </a:p>
          <a:p>
            <a:r>
              <a:rPr lang="ja-JP" altLang="en-US" b="0" i="0" u="none" strike="noStrike">
                <a:solidFill>
                  <a:srgbClr val="212121"/>
                </a:solidFill>
                <a:effectLst/>
                <a:latin typeface="Yu Gothic Regular"/>
              </a:rPr>
              <a:t>こちらは，なぜ未評価値を</a:t>
            </a:r>
            <a:r>
              <a:rPr lang="en-US" altLang="ja-JP" b="0" i="0" u="none" strike="noStrike">
                <a:solidFill>
                  <a:srgbClr val="212121"/>
                </a:solidFill>
                <a:effectLst/>
                <a:latin typeface="Yu Gothic Regular"/>
              </a:rPr>
              <a:t>0.5</a:t>
            </a:r>
            <a:r>
              <a:rPr lang="ja-JP" altLang="en-US" b="0" i="0" u="none" strike="noStrike">
                <a:solidFill>
                  <a:srgbClr val="212121"/>
                </a:solidFill>
                <a:effectLst/>
                <a:latin typeface="Yu Gothic Regular"/>
              </a:rPr>
              <a:t>に変換？</a:t>
            </a:r>
            <a:endParaRPr lang="en-US" altLang="ja-JP" b="0" i="0" u="none" strike="noStrike" dirty="0">
              <a:solidFill>
                <a:srgbClr val="212121"/>
              </a:solidFill>
              <a:effectLst/>
              <a:latin typeface="Yu Gothic Regular"/>
            </a:endParaRPr>
          </a:p>
          <a:p>
            <a:r>
              <a:rPr kumimoji="1" lang="ja-JP" altLang="en-US" b="0" i="0" u="none" strike="noStrike">
                <a:solidFill>
                  <a:srgbClr val="212121"/>
                </a:solidFill>
                <a:effectLst/>
                <a:latin typeface="Yu Gothic Regular"/>
              </a:rPr>
              <a:t>→ 未評価値は良い評価をつけているのか悪い評価をつけるのかわからないと言うことで</a:t>
            </a:r>
            <a:r>
              <a:rPr kumimoji="1" lang="en-US" altLang="ja-JP" b="0" i="0" u="none" strike="noStrike">
                <a:solidFill>
                  <a:srgbClr val="212121"/>
                </a:solidFill>
                <a:effectLst/>
                <a:latin typeface="Yu Gothic Regular"/>
              </a:rPr>
              <a:t>0.5</a:t>
            </a:r>
            <a:r>
              <a:rPr kumimoji="1" lang="ja-JP" altLang="en-US" b="0" i="0" u="none" strike="noStrike">
                <a:solidFill>
                  <a:srgbClr val="212121"/>
                </a:solidFill>
                <a:effectLst/>
                <a:latin typeface="Yu Gothic Regular"/>
              </a:rPr>
              <a:t>，</a:t>
            </a:r>
            <a:r>
              <a:rPr kumimoji="1" lang="en-US" altLang="ja-JP" b="0" i="0" u="none" strike="noStrike" dirty="0">
                <a:solidFill>
                  <a:srgbClr val="212121"/>
                </a:solidFill>
                <a:effectLst/>
                <a:latin typeface="Yu Gothic Regular"/>
              </a:rPr>
              <a:t>0</a:t>
            </a:r>
            <a:r>
              <a:rPr kumimoji="1" lang="ja-JP" altLang="en-US" b="0" i="0" u="none" strike="noStrike">
                <a:solidFill>
                  <a:srgbClr val="212121"/>
                </a:solidFill>
                <a:effectLst/>
                <a:latin typeface="Yu Gothic Regular"/>
              </a:rPr>
              <a:t>だと悪い評価をつけたと決めつけている？ことになるので避けた。</a:t>
            </a:r>
            <a:endParaRPr kumimoji="1" lang="en-US" altLang="ja-JP" b="0" i="0" u="none" strike="noStrike" dirty="0">
              <a:solidFill>
                <a:srgbClr val="212121"/>
              </a:solidFill>
              <a:effectLst/>
              <a:latin typeface="Yu Gothic Regular"/>
            </a:endParaRP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474206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まず，ニ値化を行った</a:t>
            </a:r>
            <a:r>
              <a:rPr kumimoji="1" lang="en-US" altLang="ja-JP" sz="1200" kern="1200" dirty="0">
                <a:solidFill>
                  <a:schemeClr val="tx1"/>
                </a:solidFill>
                <a:effectLst/>
                <a:latin typeface="+mn-lt"/>
                <a:ea typeface="+mn-ea"/>
                <a:cs typeface="+mn-cs"/>
              </a:rPr>
              <a:t>ML</a:t>
            </a:r>
            <a:r>
              <a:rPr kumimoji="1" lang="ja-JP" altLang="en-US" sz="1200" kern="1200">
                <a:solidFill>
                  <a:schemeClr val="tx1"/>
                </a:solidFill>
                <a:effectLst/>
                <a:latin typeface="+mn-lt"/>
                <a:ea typeface="+mn-ea"/>
                <a:cs typeface="+mn-cs"/>
              </a:rPr>
              <a:t>において，クラスタ数を変えて提案法と従来法を比較した結果を示します．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実験設定は先ほどの</a:t>
            </a:r>
            <a:r>
              <a:rPr kumimoji="1" lang="en-US" altLang="ja-JP" sz="1200" kern="1200" dirty="0">
                <a:solidFill>
                  <a:schemeClr val="tx1"/>
                </a:solidFill>
                <a:effectLst/>
                <a:latin typeface="+mn-lt"/>
                <a:ea typeface="+mn-ea"/>
                <a:cs typeface="+mn-cs"/>
              </a:rPr>
              <a:t>NEEDS-SCAN/PANEL</a:t>
            </a:r>
            <a:r>
              <a:rPr kumimoji="1" lang="ja-JP" altLang="en-US" sz="1200" kern="1200">
                <a:solidFill>
                  <a:schemeClr val="tx1"/>
                </a:solidFill>
                <a:effectLst/>
                <a:latin typeface="+mn-lt"/>
                <a:ea typeface="+mn-ea"/>
                <a:cs typeface="+mn-cs"/>
              </a:rPr>
              <a:t>データセットでの実験と同様です。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こちらの結果では全ての手法において，クラスター数の増加に伴い，両方とも</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が向上し，最大となったのちに低下していく．</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こちらもどのクラスター数においても，</a:t>
            </a:r>
            <a:r>
              <a:rPr lang="en-US" altLang="ja-JP" sz="1200" dirty="0">
                <a:latin typeface="Meiryo" panose="020B0604030504040204" pitchFamily="34" charset="-128"/>
                <a:ea typeface="Meiryo" panose="020B0604030504040204" pitchFamily="34" charset="-128"/>
                <a:cs typeface="Arial" panose="020B0604020202020204" pitchFamily="34" charset="0"/>
              </a:rPr>
              <a:t>RSCCMM-CF</a:t>
            </a:r>
            <a:r>
              <a:rPr lang="ja-JP" altLang="en-US" sz="1200">
                <a:latin typeface="Meiryo" panose="020B0604030504040204" pitchFamily="34" charset="-128"/>
                <a:ea typeface="Meiryo" panose="020B0604030504040204" pitchFamily="34" charset="-128"/>
                <a:cs typeface="Arial" panose="020B0604020202020204" pitchFamily="34" charset="0"/>
              </a:rPr>
              <a:t>が高い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を維持できている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想定質問</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データが疎だから他の手法より提案法が悪い説がある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・なぜ</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の時とクラスター数増加の際の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の挙動が違うのか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はクラスター数が増えても主要な生活家電などのアイテムはオーバラップしてほとんどのクラスターに帰属していると思われ，そのようなあればあるほどいいみたいなアイテムがクラスターに含まれていくことによって</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が落ちないと思う．</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一方</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movie</a:t>
            </a:r>
            <a:r>
              <a:rPr kumimoji="1" lang="ja-JP" altLang="en-US" sz="1200">
                <a:latin typeface="Meiryo" panose="020B0604030504040204" pitchFamily="34" charset="-128"/>
                <a:ea typeface="Meiryo" panose="020B0604030504040204" pitchFamily="34" charset="-128"/>
                <a:cs typeface="Arial" panose="020B0604020202020204" pitchFamily="34" charset="0"/>
              </a:rPr>
              <a:t>はアイテム数が多く，未評価値も多いのでどれが重要かとかはあまり予測できない．クラスター数を増やせば増やすほど単純に各クラスターが持つ情報量が減っていくと思われる．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22</a:t>
            </a:fld>
            <a:endParaRPr kumimoji="1" lang="ja-JP" altLang="en-US"/>
          </a:p>
        </p:txBody>
      </p:sp>
    </p:spTree>
    <p:extLst>
      <p:ext uri="{BB962C8B-B14F-4D97-AF65-F5344CB8AC3E}">
        <p14:creationId xmlns:p14="http://schemas.microsoft.com/office/powerpoint/2010/main" val="2802768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そしてニ値化を行わない</a:t>
            </a:r>
            <a:r>
              <a:rPr kumimoji="1" lang="en-US" altLang="ja-JP" sz="1200" kern="1200" dirty="0">
                <a:solidFill>
                  <a:schemeClr val="tx1"/>
                </a:solidFill>
                <a:effectLst/>
                <a:latin typeface="+mn-lt"/>
                <a:ea typeface="+mn-ea"/>
                <a:cs typeface="+mn-cs"/>
              </a:rPr>
              <a:t>ML</a:t>
            </a:r>
            <a:r>
              <a:rPr kumimoji="1" lang="ja-JP" altLang="en-US" sz="1200" kern="1200">
                <a:solidFill>
                  <a:schemeClr val="tx1"/>
                </a:solidFill>
                <a:effectLst/>
                <a:latin typeface="+mn-lt"/>
                <a:ea typeface="+mn-ea"/>
                <a:cs typeface="+mn-cs"/>
              </a:rPr>
              <a:t>において，クラスタ数を変えて提案法と従来法を比較した結果を示します．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実験設定は先ほどの</a:t>
            </a:r>
            <a:r>
              <a:rPr kumimoji="1" lang="en-US" altLang="ja-JP" sz="1200" kern="1200" dirty="0">
                <a:solidFill>
                  <a:schemeClr val="tx1"/>
                </a:solidFill>
                <a:effectLst/>
                <a:latin typeface="+mn-lt"/>
                <a:ea typeface="+mn-ea"/>
                <a:cs typeface="+mn-cs"/>
              </a:rPr>
              <a:t>NEEDS-SCAN/PANEL</a:t>
            </a:r>
            <a:r>
              <a:rPr kumimoji="1" lang="ja-JP" altLang="en-US" sz="1200" kern="1200">
                <a:solidFill>
                  <a:schemeClr val="tx1"/>
                </a:solidFill>
                <a:effectLst/>
                <a:latin typeface="+mn-lt"/>
                <a:ea typeface="+mn-ea"/>
                <a:cs typeface="+mn-cs"/>
              </a:rPr>
              <a:t>データセットでの実験と同様です。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このデータセットにおいて従来法の</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つである</a:t>
            </a:r>
            <a:r>
              <a:rPr kumimoji="1" lang="en-US" altLang="ja-JP" sz="1200" kern="1200" dirty="0">
                <a:solidFill>
                  <a:schemeClr val="tx1"/>
                </a:solidFill>
                <a:effectLst/>
                <a:latin typeface="+mn-lt"/>
                <a:ea typeface="+mn-ea"/>
                <a:cs typeface="+mn-cs"/>
              </a:rPr>
              <a:t>RCCMM-CF</a:t>
            </a:r>
            <a:r>
              <a:rPr kumimoji="1" lang="ja-JP" altLang="en-US" sz="1200" kern="1200">
                <a:solidFill>
                  <a:schemeClr val="tx1"/>
                </a:solidFill>
                <a:effectLst/>
                <a:latin typeface="+mn-lt"/>
                <a:ea typeface="+mn-ea"/>
                <a:cs typeface="+mn-cs"/>
              </a:rPr>
              <a:t>はをさまざまなパラメータで適用しましたが，クラスター数</a:t>
            </a:r>
            <a:r>
              <a:rPr kumimoji="1" lang="en-US" altLang="ja-JP" sz="1200" kern="1200" dirty="0">
                <a:solidFill>
                  <a:schemeClr val="tx1"/>
                </a:solidFill>
                <a:effectLst/>
                <a:latin typeface="+mn-lt"/>
                <a:ea typeface="+mn-ea"/>
                <a:cs typeface="+mn-cs"/>
              </a:rPr>
              <a:t>C=1</a:t>
            </a:r>
            <a:r>
              <a:rPr kumimoji="1" lang="ja-JP" altLang="en-US" sz="1200" kern="1200">
                <a:solidFill>
                  <a:schemeClr val="tx1"/>
                </a:solidFill>
                <a:effectLst/>
                <a:latin typeface="+mn-lt"/>
                <a:ea typeface="+mn-ea"/>
                <a:cs typeface="+mn-cs"/>
              </a:rPr>
              <a:t>の時の</a:t>
            </a:r>
            <a:r>
              <a:rPr kumimoji="1" lang="en-US"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から向上する結果が見られなかったので省略しています．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結果としては提案法では，クラスター数の増加に伴い，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が向上し，最大となったのちに低下していくが，</a:t>
            </a:r>
            <a:r>
              <a:rPr lang="en-US" altLang="ja-JP" sz="1200" dirty="0">
                <a:latin typeface="Meiryo" panose="020B0604030504040204" pitchFamily="34" charset="-128"/>
                <a:ea typeface="Meiryo" panose="020B0604030504040204" pitchFamily="34" charset="-128"/>
                <a:cs typeface="Arial" panose="020B0604020202020204" pitchFamily="34" charset="0"/>
              </a:rPr>
              <a:t>HCCMM-CF</a:t>
            </a:r>
            <a:r>
              <a:rPr lang="ja-JP" altLang="en-US" sz="1200">
                <a:latin typeface="Meiryo" panose="020B0604030504040204" pitchFamily="34" charset="-128"/>
                <a:ea typeface="Meiryo" panose="020B0604030504040204" pitchFamily="34" charset="-128"/>
                <a:cs typeface="Arial" panose="020B0604020202020204" pitchFamily="34" charset="0"/>
              </a:rPr>
              <a:t>は向上することなく，低下していく挙動が見られる．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Meiryo" panose="020B0604030504040204" pitchFamily="34" charset="-128"/>
                <a:ea typeface="Meiryo" panose="020B0604030504040204" pitchFamily="34" charset="-128"/>
                <a:cs typeface="Arial" panose="020B0604020202020204" pitchFamily="34" charset="0"/>
              </a:rPr>
              <a:t>こちらもどのクラスター数においても，</a:t>
            </a:r>
            <a:r>
              <a:rPr lang="en-US" altLang="ja-JP" sz="1200" dirty="0">
                <a:latin typeface="Meiryo" panose="020B0604030504040204" pitchFamily="34" charset="-128"/>
                <a:ea typeface="Meiryo" panose="020B0604030504040204" pitchFamily="34" charset="-128"/>
                <a:cs typeface="Arial" panose="020B0604020202020204" pitchFamily="34" charset="0"/>
              </a:rPr>
              <a:t>RSCCMM-CF</a:t>
            </a:r>
            <a:r>
              <a:rPr lang="ja-JP" altLang="en-US" sz="1200">
                <a:latin typeface="Meiryo" panose="020B0604030504040204" pitchFamily="34" charset="-128"/>
                <a:ea typeface="Meiryo" panose="020B0604030504040204" pitchFamily="34" charset="-128"/>
                <a:cs typeface="Arial" panose="020B0604020202020204" pitchFamily="34" charset="0"/>
              </a:rPr>
              <a:t>が高い</a:t>
            </a:r>
            <a:r>
              <a:rPr lang="en-US" altLang="ja-JP" sz="1200" dirty="0">
                <a:latin typeface="Meiryo" panose="020B0604030504040204" pitchFamily="34" charset="-128"/>
                <a:ea typeface="Meiryo" panose="020B0604030504040204" pitchFamily="34" charset="-128"/>
                <a:cs typeface="Arial" panose="020B0604020202020204" pitchFamily="34" charset="0"/>
              </a:rPr>
              <a:t>AUC</a:t>
            </a:r>
            <a:r>
              <a:rPr lang="ja-JP" altLang="en-US" sz="1200">
                <a:latin typeface="Meiryo" panose="020B0604030504040204" pitchFamily="34" charset="-128"/>
                <a:ea typeface="Meiryo" panose="020B0604030504040204" pitchFamily="34" charset="-128"/>
                <a:cs typeface="Arial" panose="020B0604020202020204" pitchFamily="34" charset="0"/>
              </a:rPr>
              <a:t>を維持できている</a:t>
            </a:r>
            <a:endParaRPr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想定質問</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・なぜ</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の時とクラスター数増加の際の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の挙動が違うのか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a:t>
            </a: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a:t>
            </a:r>
            <a:r>
              <a:rPr kumimoji="1" lang="ja-JP" altLang="en-US" sz="1200">
                <a:latin typeface="Meiryo" panose="020B0604030504040204" pitchFamily="34" charset="-128"/>
                <a:ea typeface="Meiryo" panose="020B0604030504040204" pitchFamily="34" charset="-128"/>
                <a:cs typeface="Arial" panose="020B0604020202020204" pitchFamily="34" charset="0"/>
              </a:rPr>
              <a:t>はクラスター数が増えても主要な生活家電などのアイテムはオーバラップしてほとんどのクラスターに帰属していると思われ，そのようなあればあるほどいいみたいなアイテムがクラスターに含まれていくことによって</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が落ちないと思う．</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一方</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movie</a:t>
            </a:r>
            <a:r>
              <a:rPr kumimoji="1" lang="ja-JP" altLang="en-US" sz="1200">
                <a:latin typeface="Meiryo" panose="020B0604030504040204" pitchFamily="34" charset="-128"/>
                <a:ea typeface="Meiryo" panose="020B0604030504040204" pitchFamily="34" charset="-128"/>
                <a:cs typeface="Arial" panose="020B0604020202020204" pitchFamily="34" charset="0"/>
              </a:rPr>
              <a:t>はアイテム数が多く，未評価値も多いのでどれが重要かとかはあまり予測できない．クラスター数を増やせば増やすほど単純に各クラスターが持つ情報量が減っていくと思われる．</a:t>
            </a: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23</a:t>
            </a:fld>
            <a:endParaRPr kumimoji="1" lang="ja-JP" altLang="en-US"/>
          </a:p>
        </p:txBody>
      </p:sp>
    </p:spTree>
    <p:extLst>
      <p:ext uri="{BB962C8B-B14F-4D97-AF65-F5344CB8AC3E}">
        <p14:creationId xmlns:p14="http://schemas.microsoft.com/office/powerpoint/2010/main" val="1167529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Meiryo" panose="020B0604030504040204" pitchFamily="34" charset="-128"/>
                <a:ea typeface="Meiryo" panose="020B0604030504040204" pitchFamily="34" charset="-128"/>
                <a:cs typeface="Arial" panose="020B0604020202020204" pitchFamily="34" charset="0"/>
              </a:rPr>
              <a:t>MovieLens</a:t>
            </a:r>
            <a:r>
              <a:rPr kumimoji="1" lang="ja-JP" altLang="en-US" sz="1200">
                <a:latin typeface="Meiryo" panose="020B0604030504040204" pitchFamily="34" charset="-128"/>
                <a:ea typeface="Meiryo" panose="020B0604030504040204" pitchFamily="34" charset="-128"/>
                <a:cs typeface="Arial" panose="020B0604020202020204" pitchFamily="34" charset="0"/>
              </a:rPr>
              <a:t>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2</a:t>
            </a:r>
            <a:r>
              <a:rPr kumimoji="1" lang="ja-JP" altLang="en-US" sz="1200">
                <a:latin typeface="Meiryo" panose="020B0604030504040204" pitchFamily="34" charset="-128"/>
                <a:ea typeface="Meiryo" panose="020B0604030504040204" pitchFamily="34" charset="-128"/>
                <a:cs typeface="Arial" panose="020B0604020202020204" pitchFamily="34" charset="0"/>
              </a:rPr>
              <a:t>種類の前処理による結果の違いをまとめると次のようになります．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panose="020B0604030504040204" pitchFamily="34" charset="-128"/>
                <a:ea typeface="Meiryo" panose="020B0604030504040204" pitchFamily="34" charset="-128"/>
                <a:cs typeface="Arial" panose="020B0604020202020204" pitchFamily="34" charset="0"/>
              </a:rPr>
              <a:t>C=1</a:t>
            </a:r>
            <a:r>
              <a:rPr kumimoji="1" lang="ja-JP" altLang="en-US" sz="1200">
                <a:latin typeface="Meiryo" panose="020B0604030504040204" pitchFamily="34" charset="-128"/>
                <a:ea typeface="Meiryo" panose="020B0604030504040204" pitchFamily="34" charset="-128"/>
                <a:cs typeface="Arial" panose="020B0604020202020204" pitchFamily="34" charset="0"/>
              </a:rPr>
              <a:t>での結果を比較すると，ニ値化を行った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a:latin typeface="Meiryo" panose="020B0604030504040204" pitchFamily="34" charset="-128"/>
                <a:ea typeface="Meiryo" panose="020B0604030504040204" pitchFamily="34" charset="-128"/>
                <a:cs typeface="Arial" panose="020B0604020202020204" pitchFamily="34" charset="0"/>
              </a:rPr>
              <a:t>6.940</a:t>
            </a: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a:latin typeface="Meiryo" panose="020B0604030504040204" pitchFamily="34" charset="-128"/>
                <a:ea typeface="Meiryo" panose="020B0604030504040204" pitchFamily="34" charset="-128"/>
                <a:cs typeface="Arial" panose="020B0604020202020204" pitchFamily="34" charset="0"/>
              </a:rPr>
              <a:t>0.7036</a:t>
            </a:r>
            <a:r>
              <a:rPr kumimoji="1" lang="ja-JP" altLang="en-US" sz="1200">
                <a:latin typeface="Meiryo" panose="020B0604030504040204" pitchFamily="34" charset="-128"/>
                <a:ea typeface="Meiryo" panose="020B0604030504040204" pitchFamily="34" charset="-128"/>
                <a:cs typeface="Arial" panose="020B0604020202020204" pitchFamily="34" charset="0"/>
              </a:rPr>
              <a:t>とニ値化を行わない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での結果がわずかに上回りました．</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しかし，最大の</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AUC</a:t>
            </a:r>
            <a:r>
              <a:rPr kumimoji="1" lang="ja-JP" altLang="en-US" sz="1200">
                <a:latin typeface="Meiryo" panose="020B0604030504040204" pitchFamily="34" charset="-128"/>
                <a:ea typeface="Meiryo" panose="020B0604030504040204" pitchFamily="34" charset="-128"/>
                <a:cs typeface="Arial" panose="020B0604020202020204" pitchFamily="34" charset="0"/>
              </a:rPr>
              <a:t>を比較すると，ニ値化を行った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a:latin typeface="Meiryo" panose="020B0604030504040204" pitchFamily="34" charset="-128"/>
                <a:ea typeface="Meiryo" panose="020B0604030504040204" pitchFamily="34" charset="-128"/>
                <a:cs typeface="Arial" panose="020B0604020202020204" pitchFamily="34" charset="0"/>
              </a:rPr>
              <a:t>0.7108</a:t>
            </a: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a:t>
            </a:r>
            <a:r>
              <a:rPr kumimoji="1" lang="en-US" altLang="ja-JP" sz="1200">
                <a:latin typeface="Meiryo" panose="020B0604030504040204" pitchFamily="34" charset="-128"/>
                <a:ea typeface="Meiryo" panose="020B0604030504040204" pitchFamily="34" charset="-128"/>
                <a:cs typeface="Arial" panose="020B0604020202020204" pitchFamily="34" charset="0"/>
              </a:rPr>
              <a:t>0.7083</a:t>
            </a:r>
            <a:r>
              <a:rPr kumimoji="1" lang="ja-JP" altLang="en-US" sz="1200">
                <a:latin typeface="Meiryo" panose="020B0604030504040204" pitchFamily="34" charset="-128"/>
                <a:ea typeface="Meiryo" panose="020B0604030504040204" pitchFamily="34" charset="-128"/>
                <a:cs typeface="Arial" panose="020B0604020202020204" pitchFamily="34" charset="0"/>
              </a:rPr>
              <a:t>となっており，ニ値化を行った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での結果が上回っていることがわかります．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変化量で見ると，ニ値化を行った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が大きく向上していることが確認できます．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Meiryo" panose="020B0604030504040204" pitchFamily="34" charset="-128"/>
                <a:ea typeface="Meiryo" panose="020B0604030504040204" pitchFamily="34" charset="-128"/>
                <a:cs typeface="Arial" panose="020B0604020202020204" pitchFamily="34" charset="0"/>
              </a:rPr>
              <a:t>MovieLens</a:t>
            </a:r>
            <a:r>
              <a:rPr kumimoji="1" lang="ja-JP" altLang="en-US" sz="1200">
                <a:latin typeface="Meiryo" panose="020B0604030504040204" pitchFamily="34" charset="-128"/>
                <a:ea typeface="Meiryo" panose="020B0604030504040204" pitchFamily="34" charset="-128"/>
                <a:cs typeface="Arial" panose="020B0604020202020204" pitchFamily="34" charset="0"/>
              </a:rPr>
              <a:t>データは未評価値を多く含むデータで，ニ値化を行わない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では未評価値をユーザーの平均評価値で補完したため，未評価値とそうでない値との差が小さく，各ユーザーの特徴抽出において悪い方向に働いたと考えられます．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提案法は共クラスタリングに基づいていて，各ユーザーとアイテムの関連性に注目してクラスタリングを行うので，ユーザー内でのアイテム同士の特徴量の違いが顕著に現れているデータや，そのような前処理を行うことが有効であることが結果から示せているかなと思います．</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lang="ja-JP" altLang="en-US" sz="1200">
                <a:effectLst/>
                <a:latin typeface="Meiryo" panose="020B0604030504040204" pitchFamily="34" charset="-128"/>
                <a:ea typeface="Meiryo" panose="020B0604030504040204" pitchFamily="34" charset="-128"/>
              </a:rPr>
              <a:t>二値化を行うことで情報量が減少し，</a:t>
            </a:r>
            <a:r>
              <a:rPr lang="en" altLang="ja-JP" sz="1200" dirty="0">
                <a:effectLst/>
                <a:latin typeface="Meiryo" panose="020B0604030504040204" pitchFamily="34" charset="-128"/>
                <a:ea typeface="Meiryo" panose="020B0604030504040204" pitchFamily="34" charset="-128"/>
              </a:rPr>
              <a:t>C = 1</a:t>
            </a:r>
            <a:r>
              <a:rPr lang="ja-JP" altLang="en-US" sz="1200">
                <a:effectLst/>
                <a:latin typeface="Meiryo" panose="020B0604030504040204" pitchFamily="34" charset="-128"/>
                <a:ea typeface="Meiryo" panose="020B0604030504040204" pitchFamily="34" charset="-128"/>
              </a:rPr>
              <a:t>として各映画の評価値の平均値を全体の推薦とした際の</a:t>
            </a:r>
            <a:r>
              <a:rPr lang="en" altLang="ja-JP" sz="1200" dirty="0">
                <a:effectLst/>
                <a:latin typeface="Meiryo" panose="020B0604030504040204" pitchFamily="34" charset="-128"/>
                <a:ea typeface="Meiryo" panose="020B0604030504040204" pitchFamily="34" charset="-128"/>
              </a:rPr>
              <a:t>AUC</a:t>
            </a:r>
            <a:r>
              <a:rPr lang="ja-JP" altLang="en-US" sz="1200">
                <a:effectLst/>
                <a:latin typeface="Meiryo" panose="020B0604030504040204" pitchFamily="34" charset="-128"/>
                <a:ea typeface="Meiryo" panose="020B0604030504040204" pitchFamily="34" charset="-128"/>
              </a:rPr>
              <a:t>の低下につながったと考えられる</a:t>
            </a:r>
            <a:r>
              <a:rPr lang="ja-JP" altLang="en-US">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1200">
                <a:effectLst/>
                <a:latin typeface="Meiryo" panose="020B0604030504040204" pitchFamily="34" charset="-128"/>
                <a:ea typeface="Meiryo" panose="020B0604030504040204" pitchFamily="34" charset="-128"/>
              </a:rPr>
              <a:t>二値化を行ったこ とでそれぞれの評価値の差についての情報量は減っ ていたとしても，抽出によってクラスター分割の指 標となるユーザーごとの情報量は大きくなり，</a:t>
            </a:r>
            <a:r>
              <a:rPr lang="en" altLang="ja-JP" sz="1200" dirty="0">
                <a:effectLst/>
                <a:latin typeface="Meiryo" panose="020B0604030504040204" pitchFamily="34" charset="-128"/>
                <a:ea typeface="Meiryo" panose="020B0604030504040204" pitchFamily="34" charset="-128"/>
              </a:rPr>
              <a:t>AUC </a:t>
            </a:r>
            <a:r>
              <a:rPr lang="ja-JP" altLang="en-US" sz="1200">
                <a:effectLst/>
                <a:latin typeface="Meiryo" panose="020B0604030504040204" pitchFamily="34" charset="-128"/>
                <a:ea typeface="Meiryo" panose="020B0604030504040204" pitchFamily="34" charset="-128"/>
              </a:rPr>
              <a:t>の増加が二値化を行わない </a:t>
            </a:r>
            <a:r>
              <a:rPr lang="en" altLang="ja-JP" sz="1200" dirty="0">
                <a:effectLst/>
                <a:latin typeface="Meiryo" panose="020B0604030504040204" pitchFamily="34" charset="-128"/>
                <a:ea typeface="Meiryo" panose="020B0604030504040204" pitchFamily="34" charset="-128"/>
              </a:rPr>
              <a:t>ML </a:t>
            </a:r>
            <a:r>
              <a:rPr lang="ja-JP" altLang="en-US" sz="1200">
                <a:effectLst/>
                <a:latin typeface="Meiryo" panose="020B0604030504040204" pitchFamily="34" charset="-128"/>
                <a:ea typeface="Meiryo" panose="020B0604030504040204" pitchFamily="34" charset="-128"/>
              </a:rPr>
              <a:t>データセットよりも 大きくなったと考えられる</a:t>
            </a:r>
            <a:r>
              <a:rPr lang="ja-JP" altLang="en-US">
                <a:latin typeface="Meiryo" panose="020B0604030504040204" pitchFamily="34" charset="-128"/>
                <a:ea typeface="Meiryo" panose="020B0604030504040204" pitchFamily="34" charset="-128"/>
              </a:rPr>
              <a:t>．</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1200">
                <a:effectLst/>
                <a:latin typeface="Meiryo" panose="020B0604030504040204" pitchFamily="34" charset="-128"/>
                <a:ea typeface="Meiryo" panose="020B0604030504040204" pitchFamily="34" charset="-128"/>
              </a:rPr>
              <a:t>未評価値を各ユーザーの平均評価値で補完したこ とによって，ユーザー内で似たような評価値を持つ 映画が非常に多くなり，二値化を行って未評価値を </a:t>
            </a:r>
            <a:r>
              <a:rPr lang="en-US" altLang="ja-JP" sz="1200">
                <a:effectLst/>
                <a:latin typeface="Meiryo" panose="020B0604030504040204" pitchFamily="34" charset="-128"/>
                <a:ea typeface="Meiryo" panose="020B0604030504040204" pitchFamily="34" charset="-128"/>
              </a:rPr>
              <a:t>0.5 </a:t>
            </a:r>
            <a:r>
              <a:rPr lang="ja-JP" altLang="en-US" sz="1200">
                <a:effectLst/>
                <a:latin typeface="Meiryo" panose="020B0604030504040204" pitchFamily="34" charset="-128"/>
                <a:ea typeface="Meiryo" panose="020B0604030504040204" pitchFamily="34" charset="-128"/>
              </a:rPr>
              <a:t>で補完した場合に比べて，未評価値とそうでな い値の差が小さくなってしまい，ユーザー固有の特 徴を捉えることが難しくなってしまったと考えられる．（データにバイアスがかかってしまった）</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24</a:t>
            </a:fld>
            <a:endParaRPr kumimoji="1" lang="ja-JP" altLang="en-US"/>
          </a:p>
        </p:txBody>
      </p:sp>
    </p:spTree>
    <p:extLst>
      <p:ext uri="{BB962C8B-B14F-4D97-AF65-F5344CB8AC3E}">
        <p14:creationId xmlns:p14="http://schemas.microsoft.com/office/powerpoint/2010/main" val="4239685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Arial" panose="020B0604020202020204" pitchFamily="34" charset="0"/>
                <a:cs typeface="Arial" panose="020B0604020202020204" pitchFamily="34" charset="0"/>
              </a:rPr>
              <a:t>まとめはこのようになります．ご清聴ありがとうございます．</a:t>
            </a: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Arial" panose="020B0604020202020204" pitchFamily="34" charset="0"/>
                <a:cs typeface="Arial" panose="020B0604020202020204" pitchFamily="34" charset="0"/>
              </a:rPr>
              <a:t>RSCCMM</a:t>
            </a:r>
            <a:r>
              <a:rPr lang="ja-JP" altLang="en-US" sz="1200">
                <a:latin typeface="Arial" panose="020B0604020202020204" pitchFamily="34" charset="0"/>
                <a:cs typeface="Arial" panose="020B0604020202020204" pitchFamily="34" charset="0"/>
              </a:rPr>
              <a:t>法に基づく協調フィルタリングを提案し，実世界のデータセットを使用してその推薦性能を検証しました．</a:t>
            </a: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Arial" panose="020B0604020202020204" pitchFamily="34" charset="0"/>
                <a:ea typeface="+mn-ea"/>
                <a:cs typeface="Arial" panose="020B0604020202020204" pitchFamily="34" charset="0"/>
              </a:rPr>
              <a:t>その結果，パラメータを適切に設定することで，両データセットで</a:t>
            </a:r>
            <a:r>
              <a:rPr kumimoji="1" lang="en-US" altLang="ja-JP" sz="1200" kern="1200" dirty="0">
                <a:solidFill>
                  <a:schemeClr val="tx1"/>
                </a:solidFill>
                <a:effectLst/>
                <a:latin typeface="Arial" panose="020B0604020202020204" pitchFamily="34" charset="0"/>
                <a:ea typeface="+mn-ea"/>
                <a:cs typeface="Arial" panose="020B0604020202020204" pitchFamily="34" charset="0"/>
              </a:rPr>
              <a:t>RSCCMM-CF </a:t>
            </a:r>
            <a:r>
              <a:rPr kumimoji="1" lang="ja-JP" altLang="en-US" sz="1200" kern="1200">
                <a:solidFill>
                  <a:schemeClr val="tx1"/>
                </a:solidFill>
                <a:effectLst/>
                <a:latin typeface="Arial" panose="020B0604020202020204" pitchFamily="34" charset="0"/>
                <a:ea typeface="+mn-ea"/>
                <a:cs typeface="Arial" panose="020B0604020202020204" pitchFamily="34" charset="0"/>
              </a:rPr>
              <a:t>の推薦性能が従来法である</a:t>
            </a:r>
            <a:r>
              <a:rPr kumimoji="1" lang="en-US" altLang="ja-JP" sz="1200" kern="1200" dirty="0">
                <a:solidFill>
                  <a:schemeClr val="tx1"/>
                </a:solidFill>
                <a:effectLst/>
                <a:latin typeface="Arial" panose="020B0604020202020204" pitchFamily="34" charset="0"/>
                <a:ea typeface="+mn-ea"/>
                <a:cs typeface="Arial" panose="020B0604020202020204" pitchFamily="34" charset="0"/>
              </a:rPr>
              <a:t>RCCMM-CF</a:t>
            </a:r>
            <a:r>
              <a:rPr kumimoji="1" lang="ja-JP" altLang="en-US" sz="1200" kern="1200">
                <a:solidFill>
                  <a:schemeClr val="tx1"/>
                </a:solidFill>
                <a:effectLst/>
                <a:latin typeface="Arial" panose="020B0604020202020204" pitchFamily="34" charset="0"/>
                <a:ea typeface="+mn-ea"/>
                <a:cs typeface="Arial" panose="020B0604020202020204" pitchFamily="34" charset="0"/>
              </a:rPr>
              <a:t>よりも優れていることが確認されました．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今後の課題として，欠損値を適切に処理するためのメカニズム，適切なパラメータ設定の基準，</a:t>
            </a:r>
            <a:r>
              <a:rPr kumimoji="1" lang="en"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以外の各種性能評価指標などの考案を検討しています．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25</a:t>
            </a:fld>
            <a:endParaRPr kumimoji="1" lang="ja-JP" altLang="en-US"/>
          </a:p>
        </p:txBody>
      </p:sp>
    </p:spTree>
    <p:extLst>
      <p:ext uri="{BB962C8B-B14F-4D97-AF65-F5344CB8AC3E}">
        <p14:creationId xmlns:p14="http://schemas.microsoft.com/office/powerpoint/2010/main" val="368153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18844-9E6D-1440-B6C6-2310D1B06B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886F21-FA3B-6C0A-A761-52F25060DE1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4039679-99F4-1154-B12A-6A9761A72D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ニ値化をおこなった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データセット</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・第一主成分得点が最も高い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ユーザーの平均評価値は</a:t>
            </a:r>
            <a:r>
              <a:rPr kumimoji="1" lang="en-US" altLang="ja-JP" sz="1200">
                <a:latin typeface="Meiryo" panose="020B0604030504040204" pitchFamily="34" charset="-128"/>
                <a:ea typeface="Meiryo" panose="020B0604030504040204" pitchFamily="34" charset="-128"/>
                <a:cs typeface="Arial" panose="020B0604020202020204" pitchFamily="34" charset="0"/>
              </a:rPr>
              <a:t>0.4000</a:t>
            </a:r>
            <a:r>
              <a:rPr kumimoji="1" lang="ja-JP" altLang="en-US" sz="1200">
                <a:latin typeface="Meiryo" panose="020B0604030504040204" pitchFamily="34" charset="-128"/>
                <a:ea typeface="Meiryo" panose="020B0604030504040204" pitchFamily="34" charset="-128"/>
                <a:cs typeface="Arial" panose="020B0604020202020204" pitchFamily="34" charset="0"/>
              </a:rPr>
              <a:t>，低い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ユーザーの平均評価値は</a:t>
            </a:r>
            <a:r>
              <a:rPr kumimoji="1" lang="en-US" altLang="ja-JP" sz="1200">
                <a:latin typeface="Meiryo" panose="020B0604030504040204" pitchFamily="34" charset="-128"/>
                <a:ea typeface="Meiryo" panose="020B0604030504040204" pitchFamily="34" charset="-128"/>
                <a:cs typeface="Arial" panose="020B0604020202020204" pitchFamily="34" charset="0"/>
              </a:rPr>
              <a:t>0.6184</a:t>
            </a:r>
            <a:r>
              <a:rPr kumimoji="1" lang="ja-JP" altLang="en-US" sz="1200">
                <a:latin typeface="Meiryo" panose="020B0604030504040204" pitchFamily="34" charset="-128"/>
                <a:ea typeface="Meiryo" panose="020B0604030504040204" pitchFamily="34" charset="-128"/>
                <a:cs typeface="Arial" panose="020B0604020202020204" pitchFamily="34" charset="0"/>
              </a:rPr>
              <a:t>と大きく差がある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・第二主成分が最も高い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ユーザーの未評価値の数の平均値は</a:t>
            </a:r>
            <a:r>
              <a:rPr kumimoji="1" lang="en-US" altLang="ja-JP" sz="1200">
                <a:latin typeface="Meiryo" panose="020B0604030504040204" pitchFamily="34" charset="-128"/>
                <a:ea typeface="Meiryo" panose="020B0604030504040204" pitchFamily="34" charset="-128"/>
                <a:cs typeface="Arial" panose="020B0604020202020204" pitchFamily="34" charset="0"/>
              </a:rPr>
              <a:t>$326.8</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，低い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ユーザーの未評価値の数の平均値は</a:t>
            </a:r>
            <a:r>
              <a:rPr kumimoji="1" lang="en-US" altLang="ja-JP" sz="1200">
                <a:latin typeface="Meiryo" panose="020B0604030504040204" pitchFamily="34" charset="-128"/>
                <a:ea typeface="Meiryo" panose="020B0604030504040204" pitchFamily="34" charset="-128"/>
                <a:cs typeface="Arial" panose="020B0604020202020204" pitchFamily="34" charset="0"/>
              </a:rPr>
              <a:t>$444.4</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と，こちらも大きく差がある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kumimoji="1" lang="ja-JP" altLang="en-US" sz="1200">
                <a:latin typeface="Meiryo" panose="020B0604030504040204" pitchFamily="34" charset="-128"/>
                <a:ea typeface="Meiryo" panose="020B0604030504040204" pitchFamily="34" charset="-128"/>
                <a:cs typeface="Arial" panose="020B0604020202020204" pitchFamily="34" charset="0"/>
              </a:rPr>
              <a:t>データセット</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・第一主成分得点が最も高い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ユーザーの平均評価値は</a:t>
            </a:r>
            <a:r>
              <a:rPr kumimoji="1" lang="en-US" altLang="ja-JP" sz="1200">
                <a:latin typeface="Meiryo" panose="020B0604030504040204" pitchFamily="34" charset="-128"/>
                <a:ea typeface="Meiryo" panose="020B0604030504040204" pitchFamily="34" charset="-128"/>
                <a:cs typeface="Arial" panose="020B0604020202020204" pitchFamily="34" charset="0"/>
              </a:rPr>
              <a:t>$2.0603</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，低い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ユーザーの平均評価値は</a:t>
            </a:r>
            <a:r>
              <a:rPr kumimoji="1" lang="en-US" altLang="ja-JP" sz="1200">
                <a:latin typeface="Meiryo" panose="020B0604030504040204" pitchFamily="34" charset="-128"/>
                <a:ea typeface="Meiryo" panose="020B0604030504040204" pitchFamily="34" charset="-128"/>
                <a:cs typeface="Arial" panose="020B0604020202020204" pitchFamily="34" charset="0"/>
              </a:rPr>
              <a:t>$4.6718</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と大きく差がある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・第二主成分が最も高い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ユーザーの未評価値の数の平均値は</a:t>
            </a:r>
            <a:r>
              <a:rPr kumimoji="1" lang="en-US" altLang="ja-JP" sz="1200">
                <a:latin typeface="Meiryo" panose="020B0604030504040204" pitchFamily="34" charset="-128"/>
                <a:ea typeface="Meiryo" panose="020B0604030504040204" pitchFamily="34" charset="-128"/>
                <a:cs typeface="Arial" panose="020B0604020202020204" pitchFamily="34" charset="0"/>
              </a:rPr>
              <a:t>$1253.5</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，低い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10</a:t>
            </a:r>
            <a:r>
              <a:rPr kumimoji="1" lang="ja-JP" altLang="en-US" sz="1200">
                <a:latin typeface="Meiryo" panose="020B0604030504040204" pitchFamily="34" charset="-128"/>
                <a:ea typeface="Meiryo" panose="020B0604030504040204" pitchFamily="34" charset="-128"/>
                <a:cs typeface="Arial" panose="020B0604020202020204" pitchFamily="34" charset="0"/>
              </a:rPr>
              <a:t>ユーザーの未評価値の数の平均値は</a:t>
            </a:r>
            <a:r>
              <a:rPr kumimoji="1" lang="en-US" altLang="ja-JP" sz="1200">
                <a:latin typeface="Meiryo" panose="020B0604030504040204" pitchFamily="34" charset="-128"/>
                <a:ea typeface="Meiryo" panose="020B0604030504040204" pitchFamily="34" charset="-128"/>
                <a:cs typeface="Arial" panose="020B0604020202020204" pitchFamily="34" charset="0"/>
              </a:rPr>
              <a:t>$1578.1</a:t>
            </a:r>
            <a:r>
              <a:rPr kumimoji="1" lang="en-US" altLang="ja-JP" sz="1200" dirty="0">
                <a:latin typeface="Meiryo" panose="020B0604030504040204" pitchFamily="34" charset="-128"/>
                <a:ea typeface="Meiryo" panose="020B0604030504040204" pitchFamily="34" charset="-128"/>
                <a:cs typeface="Arial" panose="020B0604020202020204" pitchFamily="34" charset="0"/>
              </a:rPr>
              <a:t>$</a:t>
            </a:r>
            <a:r>
              <a:rPr kumimoji="1" lang="ja-JP" altLang="en-US" sz="1200">
                <a:latin typeface="Meiryo" panose="020B0604030504040204" pitchFamily="34" charset="-128"/>
                <a:ea typeface="Meiryo" panose="020B0604030504040204" pitchFamily="34" charset="-128"/>
                <a:cs typeface="Arial" panose="020B0604020202020204" pitchFamily="34" charset="0"/>
              </a:rPr>
              <a:t>と，こちらも大きく差がある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panose="020B0604030504040204" pitchFamily="34" charset="-128"/>
                <a:ea typeface="Meiryo" panose="020B0604030504040204" pitchFamily="34" charset="-128"/>
                <a:cs typeface="Arial" panose="020B0604020202020204" pitchFamily="34" charset="0"/>
              </a:rPr>
              <a:t>NEEDS-SCAN/PANEL</a:t>
            </a:r>
            <a:r>
              <a:rPr kumimoji="1" lang="ja-JP" altLang="en-US" sz="1200">
                <a:latin typeface="Meiryo" panose="020B0604030504040204" pitchFamily="34" charset="-128"/>
                <a:ea typeface="Meiryo" panose="020B0604030504040204" pitchFamily="34" charset="-128"/>
                <a:cs typeface="Arial" panose="020B0604020202020204" pitchFamily="34" charset="0"/>
              </a:rPr>
              <a:t>データセット</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・第一主成分の固有ベクトルは，中・小電気冷蔵庫を除いて負の値をとっており，多くの製品を所有すると第一主成分得点は減少することが確認できた．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特に，パソコンやピアノなどの比較的値段が高い製品の固有ベクトルの絶対値が大きく，これらを所有していると第一主成分得点は小さくなり，所有している製品の数が少ないかつ中・小電気冷蔵庫を所有していると，第一主成分得点は大きくなることがわか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このことから，様々な製品の購入に積極的な世帯がグラフの左側，そうでなく最低限の製品を購入する世帯が右側に位置していると考えられる．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・第二主成分の固有ベクトルで絶対値が大きい製品を確認すると，負の値で大型電気冷蔵庫や電気乾燥機，正の値でワープロや中・小電気冷蔵庫，</a:t>
            </a:r>
            <a:r>
              <a:rPr kumimoji="1" lang="en" altLang="ja-JP" sz="1200" dirty="0">
                <a:latin typeface="Meiryo" panose="020B0604030504040204" pitchFamily="34" charset="-128"/>
                <a:ea typeface="Meiryo" panose="020B0604030504040204" pitchFamily="34" charset="-128"/>
                <a:cs typeface="Arial" panose="020B0604020202020204" pitchFamily="34" charset="0"/>
              </a:rPr>
              <a:t>VD</a:t>
            </a:r>
            <a:r>
              <a:rPr kumimoji="1" lang="ja-JP" altLang="en-US" sz="1200">
                <a:latin typeface="Meiryo" panose="020B0604030504040204" pitchFamily="34" charset="-128"/>
                <a:ea typeface="Meiryo" panose="020B0604030504040204" pitchFamily="34" charset="-128"/>
                <a:cs typeface="Arial" panose="020B0604020202020204" pitchFamily="34" charset="0"/>
              </a:rPr>
              <a:t>などであると確認できた．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cs typeface="Arial" panose="020B0604020202020204" pitchFamily="34" charset="0"/>
              </a:rPr>
              <a:t>したがって，製品の特性から，比較的世帯人数の多い大規模世帯がグラフの下側，小規模世帯がグラフの上側に位置していると考えられる．</a:t>
            </a: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F85FA9FB-7200-36BA-9FF4-7FF50418E112}"/>
              </a:ext>
            </a:extLst>
          </p:cNvPr>
          <p:cNvSpPr>
            <a:spLocks noGrp="1"/>
          </p:cNvSpPr>
          <p:nvPr>
            <p:ph type="sldNum" sz="quarter" idx="5"/>
          </p:nvPr>
        </p:nvSpPr>
        <p:spPr/>
        <p:txBody>
          <a:bodyPr/>
          <a:lstStyle/>
          <a:p>
            <a:fld id="{2CDC27DC-3B64-1E41-B98D-829F26A9EBF7}" type="slidenum">
              <a:rPr kumimoji="1" lang="ja-JP" altLang="en-US" smtClean="0"/>
              <a:t>26</a:t>
            </a:fld>
            <a:endParaRPr kumimoji="1" lang="ja-JP" altLang="en-US"/>
          </a:p>
        </p:txBody>
      </p:sp>
    </p:spTree>
    <p:extLst>
      <p:ext uri="{BB962C8B-B14F-4D97-AF65-F5344CB8AC3E}">
        <p14:creationId xmlns:p14="http://schemas.microsoft.com/office/powerpoint/2010/main" val="2979937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・ファジィ度を考慮しない</a:t>
            </a:r>
            <a:r>
              <a:rPr kumimoji="1" lang="en-US" altLang="ja-JP" sz="1200" kern="1200" dirty="0">
                <a:solidFill>
                  <a:schemeClr val="tx1"/>
                </a:solidFill>
                <a:effectLst/>
                <a:latin typeface="+mn-lt"/>
                <a:ea typeface="+mn-ea"/>
                <a:cs typeface="+mn-cs"/>
              </a:rPr>
              <a:t>FCCMM</a:t>
            </a:r>
            <a:r>
              <a:rPr kumimoji="1" lang="ja-JP" altLang="en-US" sz="1200" kern="120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HCCMM</a:t>
            </a:r>
            <a:r>
              <a:rPr kumimoji="1" lang="ja-JP" altLang="en-US" sz="1200" kern="1200">
                <a:solidFill>
                  <a:schemeClr val="tx1"/>
                </a:solidFill>
                <a:effectLst/>
                <a:latin typeface="+mn-lt"/>
                <a:ea typeface="+mn-ea"/>
                <a:cs typeface="+mn-cs"/>
              </a:rPr>
              <a:t>ということ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・類似度は混合多項分布から派生したもの，確率分布を基礎としたエントロピーを用いた類似度尺度</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・この類似度を対象間で考えると，負の交差エントロピーとみなせるので，採用している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27</a:t>
            </a:fld>
            <a:endParaRPr kumimoji="1" lang="ja-JP" altLang="en-US"/>
          </a:p>
        </p:txBody>
      </p:sp>
    </p:spTree>
    <p:extLst>
      <p:ext uri="{BB962C8B-B14F-4D97-AF65-F5344CB8AC3E}">
        <p14:creationId xmlns:p14="http://schemas.microsoft.com/office/powerpoint/2010/main" val="716670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5CAE1-94E6-054B-4048-2EB68496DC9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7B5F70-59C2-A0F2-5D33-07C2416F1B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41ECC79-3C1F-4F8F-3424-6435E2CBD1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a:extLst>
              <a:ext uri="{FF2B5EF4-FFF2-40B4-BE49-F238E27FC236}">
                <a16:creationId xmlns:a16="http://schemas.microsoft.com/office/drawing/2014/main" id="{745DE071-CBD6-F478-B759-500468D887B5}"/>
              </a:ext>
            </a:extLst>
          </p:cNvPr>
          <p:cNvSpPr>
            <a:spLocks noGrp="1"/>
          </p:cNvSpPr>
          <p:nvPr>
            <p:ph type="sldNum" sz="quarter" idx="5"/>
          </p:nvPr>
        </p:nvSpPr>
        <p:spPr/>
        <p:txBody>
          <a:bodyPr/>
          <a:lstStyle/>
          <a:p>
            <a:fld id="{2CDC27DC-3B64-1E41-B98D-829F26A9EBF7}" type="slidenum">
              <a:rPr kumimoji="1" lang="ja-JP" altLang="en-US" smtClean="0"/>
              <a:t>28</a:t>
            </a:fld>
            <a:endParaRPr kumimoji="1" lang="ja-JP" altLang="en-US"/>
          </a:p>
        </p:txBody>
      </p:sp>
    </p:spTree>
    <p:extLst>
      <p:ext uri="{BB962C8B-B14F-4D97-AF65-F5344CB8AC3E}">
        <p14:creationId xmlns:p14="http://schemas.microsoft.com/office/powerpoint/2010/main" val="1418103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30</a:t>
            </a:fld>
            <a:endParaRPr kumimoji="1" lang="ja-JP" altLang="en-US"/>
          </a:p>
        </p:txBody>
      </p:sp>
    </p:spTree>
    <p:extLst>
      <p:ext uri="{BB962C8B-B14F-4D97-AF65-F5344CB8AC3E}">
        <p14:creationId xmlns:p14="http://schemas.microsoft.com/office/powerpoint/2010/main" val="3292851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Amazon</a:t>
            </a:r>
            <a:r>
              <a:rPr kumimoji="1" lang="ja-JP" altLang="en-US" sz="1200" kern="1200">
                <a:solidFill>
                  <a:schemeClr val="tx1"/>
                </a:solidFill>
                <a:effectLst/>
                <a:latin typeface="+mn-lt"/>
                <a:ea typeface="+mn-ea"/>
                <a:cs typeface="+mn-cs"/>
              </a:rPr>
              <a:t>や</a:t>
            </a:r>
            <a:r>
              <a:rPr kumimoji="1" lang="en" altLang="ja-JP" sz="1200" kern="1200" dirty="0" err="1">
                <a:solidFill>
                  <a:schemeClr val="tx1"/>
                </a:solidFill>
                <a:effectLst/>
                <a:latin typeface="+mn-lt"/>
                <a:ea typeface="+mn-ea"/>
                <a:cs typeface="+mn-cs"/>
              </a:rPr>
              <a:t>Youtube</a:t>
            </a:r>
            <a:r>
              <a:rPr kumimoji="1" lang="ja-JP" altLang="en-US" sz="1200" kern="1200">
                <a:solidFill>
                  <a:schemeClr val="tx1"/>
                </a:solidFill>
                <a:effectLst/>
                <a:latin typeface="+mn-lt"/>
                <a:ea typeface="+mn-ea"/>
                <a:cs typeface="+mn-cs"/>
              </a:rPr>
              <a:t>などのサイトに見られるコンテンツ推薦システムを実現する方法に協調フィルタリングが用いられています．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クラスタリングとは</a:t>
            </a:r>
            <a:r>
              <a:rPr lang="ja-JP" altLang="en-US" sz="1200">
                <a:latin typeface="Meiryo" panose="020B0604030504040204" pitchFamily="34" charset="-128"/>
                <a:ea typeface="Meiryo" panose="020B0604030504040204" pitchFamily="34" charset="-128"/>
                <a:cs typeface="Arial" panose="020B0604020202020204" pitchFamily="34" charset="0"/>
              </a:rPr>
              <a:t>類似した対象同士からなるクラスターを抽出することにより，データを自動的に分類・要約する手法</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クラスタリングベースの協調フィルタリングはデータ内の類似したユーザー群をクラスターとして抽出し，新規ユーザーへのコンテンツ推薦に用いる方法で，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実装しやすく，効率的な計算ができ，メモリ消費が少ないなどの利点があります．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想定質問</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・どのくらいメモリを削減できるのか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→どのくらいかはプロジェクトの要件やデータ量，性質に依存するので一概には言えない．</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→クラスタリングの結果のみ保持しておけば良いということ．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アイテムベースなどは全てのアイテムの特徴量が必要になるが，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クラスタリングベースだと，クラスタリングによって要約されたクラスター中心の対象やアイテムの特徴量を持っておけば，推薦機が実装できる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・クラスタリング自体には全てのデータが必要になるから結局全て必要ではないか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→クラスタリング結果は協調クラリングのみを目的として行うものではない．</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データを要約し，さまざまな分析に応用するための技術で，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今回の研究ではその応用方法の一つとして，協調フィルタリングの性能を検証している．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実用面で言えば，協調フィルタリングのみ実現したいということであれば効率的ではないかもしれないが，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クラスタリングの応用先の一つとして見ればその実装は容易で，メモリ削減が考えられる．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6845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31</a:t>
            </a:fld>
            <a:endParaRPr kumimoji="1" lang="ja-JP" altLang="en-US"/>
          </a:p>
        </p:txBody>
      </p:sp>
    </p:spTree>
    <p:extLst>
      <p:ext uri="{BB962C8B-B14F-4D97-AF65-F5344CB8AC3E}">
        <p14:creationId xmlns:p14="http://schemas.microsoft.com/office/powerpoint/2010/main" val="2541203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32</a:t>
            </a:fld>
            <a:endParaRPr kumimoji="1" lang="ja-JP" altLang="en-US"/>
          </a:p>
        </p:txBody>
      </p:sp>
    </p:spTree>
    <p:extLst>
      <p:ext uri="{BB962C8B-B14F-4D97-AF65-F5344CB8AC3E}">
        <p14:creationId xmlns:p14="http://schemas.microsoft.com/office/powerpoint/2010/main" val="3617866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7F512-FD82-5E6A-BA1B-13946F016E8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B2CECDA-D402-F83F-BC40-878383D64A3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4919B1-EFF7-F4D0-F29A-C06D270096C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32E1B9B-E54E-A654-E9A5-1E35BD998C79}"/>
              </a:ext>
            </a:extLst>
          </p:cNvPr>
          <p:cNvSpPr>
            <a:spLocks noGrp="1"/>
          </p:cNvSpPr>
          <p:nvPr>
            <p:ph type="sldNum" sz="quarter" idx="5"/>
          </p:nvPr>
        </p:nvSpPr>
        <p:spPr/>
        <p:txBody>
          <a:bodyPr/>
          <a:lstStyle/>
          <a:p>
            <a:fld id="{2CDC27DC-3B64-1E41-B98D-829F26A9EBF7}" type="slidenum">
              <a:rPr kumimoji="1" lang="ja-JP" altLang="en-US" smtClean="0"/>
              <a:t>33</a:t>
            </a:fld>
            <a:endParaRPr kumimoji="1" lang="ja-JP" altLang="en-US"/>
          </a:p>
        </p:txBody>
      </p:sp>
    </p:spTree>
    <p:extLst>
      <p:ext uri="{BB962C8B-B14F-4D97-AF65-F5344CB8AC3E}">
        <p14:creationId xmlns:p14="http://schemas.microsoft.com/office/powerpoint/2010/main" val="1947506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まず，</a:t>
            </a:r>
            <a:r>
              <a:rPr kumimoji="1" lang="en" altLang="ja-JP" sz="1200" kern="1200" dirty="0">
                <a:solidFill>
                  <a:schemeClr val="tx1"/>
                </a:solidFill>
                <a:effectLst/>
                <a:latin typeface="+mn-lt"/>
                <a:ea typeface="+mn-ea"/>
                <a:cs typeface="+mn-cs"/>
              </a:rPr>
              <a:t>Hard C-means(HCM) </a:t>
            </a:r>
            <a:r>
              <a:rPr kumimoji="1" lang="ja-JP" altLang="en-US" sz="1200" kern="1200">
                <a:solidFill>
                  <a:schemeClr val="tx1"/>
                </a:solidFill>
                <a:effectLst/>
                <a:latin typeface="+mn-lt"/>
                <a:ea typeface="+mn-ea"/>
                <a:cs typeface="+mn-cs"/>
              </a:rPr>
              <a:t>は代表的な非階層的クラスタリング手法の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つです．</a:t>
            </a:r>
          </a:p>
          <a:p>
            <a:r>
              <a:rPr kumimoji="1" lang="ja-JP" altLang="en-US" sz="1200" kern="1200">
                <a:solidFill>
                  <a:schemeClr val="tx1"/>
                </a:solidFill>
                <a:effectLst/>
                <a:latin typeface="+mn-lt"/>
                <a:ea typeface="+mn-ea"/>
                <a:cs typeface="+mn-cs"/>
              </a:rPr>
              <a:t>各オブジェクトのクラスターへの帰属度を表すメンバーシップと，</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各クラスターのクラスター中心の計算を交互に繰り返すことにより，クラスター構造を抽出します．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二次元空間の例を図に示します．</a:t>
            </a:r>
          </a:p>
          <a:p>
            <a:r>
              <a:rPr kumimoji="1" lang="ja-JP" altLang="en-US" sz="1200" kern="1200">
                <a:solidFill>
                  <a:schemeClr val="tx1"/>
                </a:solidFill>
                <a:effectLst/>
                <a:latin typeface="+mn-lt"/>
                <a:ea typeface="+mn-ea"/>
                <a:cs typeface="+mn-cs"/>
              </a:rPr>
              <a:t>各オブジェクトは排他的に</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つのクラスターのみに属し，重複を表すことができません．</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そのため，中央の </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点のように，誤分類のリスクがあります．</a:t>
            </a:r>
          </a:p>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34</a:t>
            </a:fld>
            <a:endParaRPr kumimoji="1" lang="ja-JP" altLang="en-US"/>
          </a:p>
        </p:txBody>
      </p:sp>
    </p:spTree>
    <p:extLst>
      <p:ext uri="{BB962C8B-B14F-4D97-AF65-F5344CB8AC3E}">
        <p14:creationId xmlns:p14="http://schemas.microsoft.com/office/powerpoint/2010/main" val="240252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次はラフ </a:t>
            </a:r>
            <a:r>
              <a:rPr kumimoji="1" lang="en" altLang="ja-JP" sz="1200" kern="1200" dirty="0">
                <a:solidFill>
                  <a:schemeClr val="tx1"/>
                </a:solidFill>
                <a:effectLst/>
                <a:latin typeface="+mn-lt"/>
                <a:ea typeface="+mn-ea"/>
                <a:cs typeface="+mn-cs"/>
              </a:rPr>
              <a:t>C-Means </a:t>
            </a:r>
            <a:r>
              <a:rPr kumimoji="1" lang="ja-JP" altLang="en-US" sz="1200" kern="1200">
                <a:solidFill>
                  <a:schemeClr val="tx1"/>
                </a:solidFill>
                <a:effectLst/>
                <a:latin typeface="+mn-lt"/>
                <a:ea typeface="+mn-ea"/>
                <a:cs typeface="+mn-cs"/>
              </a:rPr>
              <a:t>です． この方法は，</a:t>
            </a:r>
            <a:r>
              <a:rPr kumimoji="1" lang="en" altLang="ja-JP" sz="1200" kern="1200" dirty="0">
                <a:solidFill>
                  <a:schemeClr val="tx1"/>
                </a:solidFill>
                <a:effectLst/>
                <a:latin typeface="+mn-lt"/>
                <a:ea typeface="+mn-ea"/>
                <a:cs typeface="+mn-cs"/>
              </a:rPr>
              <a:t>HCM </a:t>
            </a:r>
            <a:r>
              <a:rPr kumimoji="1" lang="ja-JP" altLang="en-US" sz="1200" kern="1200">
                <a:solidFill>
                  <a:schemeClr val="tx1"/>
                </a:solidFill>
                <a:effectLst/>
                <a:latin typeface="+mn-lt"/>
                <a:ea typeface="+mn-ea"/>
                <a:cs typeface="+mn-cs"/>
              </a:rPr>
              <a:t>をラフ集合論で拡張し，各対象を比較的近い複数のクラスターに帰属させることができる手法です．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次元空間の例では，</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つの中心点がどちらのクラスターにも帰属する可能性があるとして，境界が重なり合い，クラスターのオーバーラップを表現されています。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35</a:t>
            </a:fld>
            <a:endParaRPr kumimoji="1" lang="ja-JP" altLang="en-US"/>
          </a:p>
        </p:txBody>
      </p:sp>
    </p:spTree>
    <p:extLst>
      <p:ext uri="{BB962C8B-B14F-4D97-AF65-F5344CB8AC3E}">
        <p14:creationId xmlns:p14="http://schemas.microsoft.com/office/powerpoint/2010/main" val="2897305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続いてラフセット</a:t>
            </a:r>
            <a:r>
              <a:rPr kumimoji="1" lang="en-US" altLang="ja-JP" sz="1200" kern="1200" dirty="0">
                <a:solidFill>
                  <a:schemeClr val="tx1"/>
                </a:solidFill>
                <a:effectLst/>
                <a:latin typeface="+mn-lt"/>
                <a:ea typeface="+mn-ea"/>
                <a:cs typeface="+mn-cs"/>
              </a:rPr>
              <a:t>C-means</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この手法は，ラフ集合理論における粒状化を考慮したラフクラスタリング手法で，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対象間の二項関係を定義し，対象を粒単位で捉えて，クラスタリングを行います．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手順としては，図に示すように，まず対象空間の二項関係を定義して粒状化を行います．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そして</a:t>
            </a:r>
            <a:r>
              <a:rPr kumimoji="1" lang="en-US" altLang="ja-JP" sz="1200" kern="1200" dirty="0">
                <a:solidFill>
                  <a:schemeClr val="tx1"/>
                </a:solidFill>
                <a:effectLst/>
                <a:latin typeface="+mn-lt"/>
                <a:ea typeface="+mn-ea"/>
                <a:cs typeface="+mn-cs"/>
              </a:rPr>
              <a:t>HCM</a:t>
            </a:r>
            <a:r>
              <a:rPr kumimoji="1" lang="ja-JP" altLang="en-US" sz="1200" kern="1200">
                <a:solidFill>
                  <a:schemeClr val="tx1"/>
                </a:solidFill>
                <a:effectLst/>
                <a:latin typeface="+mn-lt"/>
                <a:ea typeface="+mn-ea"/>
                <a:cs typeface="+mn-cs"/>
              </a:rPr>
              <a:t>法によって抽出した暫定クラスターから，粒単位で帰属を判定することによって，クラスターのオーバーラップを考慮したクラスタリングを行います．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36</a:t>
            </a:fld>
            <a:endParaRPr kumimoji="1" lang="ja-JP" altLang="en-US"/>
          </a:p>
        </p:txBody>
      </p:sp>
    </p:spTree>
    <p:extLst>
      <p:ext uri="{BB962C8B-B14F-4D97-AF65-F5344CB8AC3E}">
        <p14:creationId xmlns:p14="http://schemas.microsoft.com/office/powerpoint/2010/main" val="4037320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ここで，各メンバーシップについて説明します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共クラスタリングでは，メンバーシップごとに意味が異なり，</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対象のメンバーシップは，各対象の共クラスターへの帰属度を表します．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したがって，各対象ごとにメンバーシップの合計は </a:t>
            </a:r>
            <a:r>
              <a:rPr kumimoji="1" lang="en-US" altLang="ja-JP" sz="1200" kern="120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Arial" panose="020B0604020202020204" pitchFamily="34" charset="0"/>
                <a:cs typeface="Arial" panose="020B0604020202020204" pitchFamily="34" charset="0"/>
              </a:rPr>
              <a:t>項目メンバーシップは，各共クラスター内の各項目の重要度を表します．</a:t>
            </a:r>
            <a:endParaRPr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Arial" panose="020B0604020202020204" pitchFamily="34" charset="0"/>
                <a:cs typeface="Arial" panose="020B0604020202020204" pitchFamily="34" charset="0"/>
              </a:rPr>
              <a:t>したがって，各共クラスターごとに項目メンバーシップの合計は </a:t>
            </a:r>
            <a:r>
              <a:rPr lang="en-US" altLang="ja-JP" sz="1200">
                <a:latin typeface="Arial" panose="020B0604020202020204" pitchFamily="34" charset="0"/>
                <a:cs typeface="Arial" panose="020B0604020202020204" pitchFamily="34" charset="0"/>
              </a:rPr>
              <a:t>1 </a:t>
            </a:r>
            <a:r>
              <a:rPr lang="ja-JP" altLang="en-US" sz="1200">
                <a:latin typeface="Arial" panose="020B0604020202020204" pitchFamily="34" charset="0"/>
                <a:cs typeface="Arial" panose="020B0604020202020204" pitchFamily="34" charset="0"/>
              </a:rPr>
              <a:t>です．</a:t>
            </a: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r>
              <a:rPr lang="ja-JP" altLang="en-US">
                <a:effectLst/>
                <a:latin typeface="Helvetica Neue" panose="02000503000000020004" pitchFamily="2" charset="0"/>
              </a:rPr>
              <a:t>・共クラスタリングのアイテムメンバシップについて</a:t>
            </a:r>
          </a:p>
          <a:p>
            <a:r>
              <a:rPr lang="ja-JP" altLang="en-US">
                <a:effectLst/>
                <a:latin typeface="Helvetica Neue" panose="02000503000000020004" pitchFamily="2" charset="0"/>
              </a:rPr>
              <a:t>→項目の重要度を表しています的なこと，確率っぽい概念だということも</a:t>
            </a:r>
            <a:endParaRPr lang="en"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latin typeface="Arial" panose="020B0604020202020204" pitchFamily="34" charset="0"/>
              <a:cs typeface="Arial" panose="020B0604020202020204" pitchFamily="34" charset="0"/>
            </a:endParaRPr>
          </a:p>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700820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評価指標には</a:t>
            </a:r>
            <a:r>
              <a:rPr kumimoji="1" lang="en" altLang="ja-JP" sz="1200" kern="1200" dirty="0">
                <a:solidFill>
                  <a:schemeClr val="tx1"/>
                </a:solidFill>
                <a:effectLst/>
                <a:latin typeface="+mn-lt"/>
                <a:ea typeface="+mn-ea"/>
                <a:cs typeface="+mn-cs"/>
              </a:rPr>
              <a:t>ROC-AUC</a:t>
            </a:r>
            <a:r>
              <a:rPr kumimoji="1" lang="ja-JP" altLang="en-US" sz="1200" kern="1200">
                <a:solidFill>
                  <a:schemeClr val="tx1"/>
                </a:solidFill>
                <a:effectLst/>
                <a:latin typeface="+mn-lt"/>
                <a:ea typeface="+mn-ea"/>
                <a:cs typeface="+mn-cs"/>
              </a:rPr>
              <a:t>指標を用いました．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ROC </a:t>
            </a:r>
            <a:r>
              <a:rPr kumimoji="1" lang="ja-JP" altLang="en-US" sz="1200" kern="1200">
                <a:solidFill>
                  <a:schemeClr val="tx1"/>
                </a:solidFill>
                <a:effectLst/>
                <a:latin typeface="+mn-lt"/>
                <a:ea typeface="+mn-ea"/>
                <a:cs typeface="+mn-cs"/>
              </a:rPr>
              <a:t>曲線は，推薦閾値を </a:t>
            </a:r>
            <a:r>
              <a:rPr kumimoji="1" lang="en-US" altLang="ja-JP" sz="1200" kern="1200" dirty="0">
                <a:solidFill>
                  <a:schemeClr val="tx1"/>
                </a:solidFill>
                <a:effectLst/>
                <a:latin typeface="+mn-lt"/>
                <a:ea typeface="+mn-ea"/>
                <a:cs typeface="+mn-cs"/>
              </a:rPr>
              <a:t>0 </a:t>
            </a:r>
            <a:r>
              <a:rPr kumimoji="1" lang="ja-JP" altLang="en-US" sz="1200" kern="1200">
                <a:solidFill>
                  <a:schemeClr val="tx1"/>
                </a:solidFill>
                <a:effectLst/>
                <a:latin typeface="+mn-lt"/>
                <a:ea typeface="+mn-ea"/>
                <a:cs typeface="+mn-cs"/>
              </a:rPr>
              <a:t>から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に順に変化させたときの偽陽性率と真陽性率をプロットしたものです．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また，</a:t>
            </a:r>
            <a:r>
              <a:rPr kumimoji="1" lang="en-US" altLang="ja-JP" sz="1200" kern="1200" dirty="0">
                <a:solidFill>
                  <a:schemeClr val="tx1"/>
                </a:solidFill>
                <a:effectLst/>
                <a:latin typeface="+mn-lt"/>
                <a:ea typeface="+mn-ea"/>
                <a:cs typeface="+mn-cs"/>
              </a:rPr>
              <a:t>AUC</a:t>
            </a:r>
            <a:r>
              <a:rPr kumimoji="1" lang="ja-JP" altLang="en-US"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ROC</a:t>
            </a:r>
            <a:r>
              <a:rPr kumimoji="1" lang="ja-JP" altLang="en-US" sz="1200" kern="1200">
                <a:solidFill>
                  <a:schemeClr val="tx1"/>
                </a:solidFill>
                <a:effectLst/>
                <a:latin typeface="+mn-lt"/>
                <a:ea typeface="+mn-ea"/>
                <a:cs typeface="+mn-cs"/>
              </a:rPr>
              <a:t>曲線の下部の面積です．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この指標では，ランダムな推薦の </a:t>
            </a:r>
            <a:r>
              <a:rPr kumimoji="1" lang="en-US" altLang="ja-JP" sz="1200" kern="1200" dirty="0">
                <a:solidFill>
                  <a:schemeClr val="tx1"/>
                </a:solidFill>
                <a:effectLst/>
                <a:latin typeface="+mn-lt"/>
                <a:ea typeface="+mn-ea"/>
                <a:cs typeface="+mn-cs"/>
              </a:rPr>
              <a:t>AUC </a:t>
            </a:r>
            <a:r>
              <a:rPr kumimoji="1" lang="ja-JP" altLang="en-US" sz="1200" kern="1200">
                <a:solidFill>
                  <a:schemeClr val="tx1"/>
                </a:solidFill>
                <a:effectLst/>
                <a:latin typeface="+mn-lt"/>
                <a:ea typeface="+mn-ea"/>
                <a:cs typeface="+mn-cs"/>
              </a:rPr>
              <a:t>は 約</a:t>
            </a:r>
            <a:r>
              <a:rPr kumimoji="1" lang="en-US" altLang="ja-JP" sz="1200" kern="1200" dirty="0">
                <a:solidFill>
                  <a:schemeClr val="tx1"/>
                </a:solidFill>
                <a:effectLst/>
                <a:latin typeface="+mn-lt"/>
                <a:ea typeface="+mn-ea"/>
                <a:cs typeface="+mn-cs"/>
              </a:rPr>
              <a:t>0.5 </a:t>
            </a:r>
            <a:r>
              <a:rPr kumimoji="1" lang="ja-JP" altLang="en-US" sz="1200" kern="1200">
                <a:solidFill>
                  <a:schemeClr val="tx1"/>
                </a:solidFill>
                <a:effectLst/>
                <a:latin typeface="+mn-lt"/>
                <a:ea typeface="+mn-ea"/>
                <a:cs typeface="+mn-cs"/>
              </a:rPr>
              <a:t>で，完全な推奨の </a:t>
            </a:r>
            <a:r>
              <a:rPr kumimoji="1" lang="en-US" altLang="ja-JP" sz="1200" kern="1200" dirty="0">
                <a:solidFill>
                  <a:schemeClr val="tx1"/>
                </a:solidFill>
                <a:effectLst/>
                <a:latin typeface="+mn-lt"/>
                <a:ea typeface="+mn-ea"/>
                <a:cs typeface="+mn-cs"/>
              </a:rPr>
              <a:t>AUC </a:t>
            </a:r>
            <a:r>
              <a:rPr kumimoji="1" lang="ja-JP" altLang="en-US" sz="1200" kern="1200">
                <a:solidFill>
                  <a:schemeClr val="tx1"/>
                </a:solidFill>
                <a:effectLst/>
                <a:latin typeface="+mn-lt"/>
                <a:ea typeface="+mn-ea"/>
                <a:cs typeface="+mn-cs"/>
              </a:rPr>
              <a:t>は </a:t>
            </a:r>
            <a:r>
              <a:rPr kumimoji="1" lang="en-US" altLang="ja-JP" sz="1200" kern="1200" dirty="0">
                <a:solidFill>
                  <a:schemeClr val="tx1"/>
                </a:solidFill>
                <a:effectLst/>
                <a:latin typeface="+mn-lt"/>
                <a:ea typeface="+mn-ea"/>
                <a:cs typeface="+mn-cs"/>
              </a:rPr>
              <a:t>1.0 </a:t>
            </a:r>
            <a:r>
              <a:rPr kumimoji="1" lang="ja-JP" altLang="en-US" sz="1200" kern="120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algn="l">
              <a:buFont typeface="Arial" panose="020B0604020202020204" pitchFamily="34" charset="0"/>
              <a:buChar char="•"/>
            </a:pPr>
            <a:r>
              <a:rPr lang="ja-JP" altLang="en-US" b="0" i="0">
                <a:solidFill>
                  <a:srgbClr val="08131A"/>
                </a:solidFill>
                <a:effectLst/>
                <a:latin typeface="-apple-system"/>
              </a:rPr>
              <a:t>真陽性率：</a:t>
            </a:r>
            <a:r>
              <a:rPr lang="en-US" altLang="ja-JP" b="0" i="0" dirty="0">
                <a:solidFill>
                  <a:srgbClr val="08131A"/>
                </a:solidFill>
                <a:effectLst/>
                <a:latin typeface="-apple-system"/>
              </a:rPr>
              <a:t>1</a:t>
            </a:r>
            <a:r>
              <a:rPr lang="ja-JP" altLang="en-US" b="0" i="0">
                <a:solidFill>
                  <a:srgbClr val="08131A"/>
                </a:solidFill>
                <a:effectLst/>
                <a:latin typeface="-apple-system"/>
              </a:rPr>
              <a:t>のうち，</a:t>
            </a:r>
            <a:r>
              <a:rPr lang="en-US" altLang="ja-JP" b="0" i="0" dirty="0">
                <a:solidFill>
                  <a:srgbClr val="08131A"/>
                </a:solidFill>
                <a:effectLst/>
                <a:latin typeface="-apple-system"/>
              </a:rPr>
              <a:t>1</a:t>
            </a:r>
            <a:r>
              <a:rPr lang="ja-JP" altLang="en-US" b="0" i="0">
                <a:solidFill>
                  <a:srgbClr val="08131A"/>
                </a:solidFill>
                <a:effectLst/>
                <a:latin typeface="-apple-system"/>
              </a:rPr>
              <a:t>と予測した要素の割合</a:t>
            </a:r>
          </a:p>
          <a:p>
            <a:pPr algn="l">
              <a:buFont typeface="Arial" panose="020B0604020202020204" pitchFamily="34" charset="0"/>
              <a:buChar char="•"/>
            </a:pPr>
            <a:r>
              <a:rPr lang="ja-JP" altLang="en-US" b="0" i="0">
                <a:solidFill>
                  <a:srgbClr val="08131A"/>
                </a:solidFill>
                <a:effectLst/>
                <a:latin typeface="-apple-system"/>
              </a:rPr>
              <a:t>偽陽性率：</a:t>
            </a:r>
            <a:r>
              <a:rPr lang="en-US" altLang="ja-JP" b="0" i="0" dirty="0">
                <a:solidFill>
                  <a:srgbClr val="08131A"/>
                </a:solidFill>
                <a:effectLst/>
                <a:latin typeface="-apple-system"/>
              </a:rPr>
              <a:t>0</a:t>
            </a:r>
            <a:r>
              <a:rPr lang="ja-JP" altLang="en-US" b="0" i="0">
                <a:solidFill>
                  <a:srgbClr val="08131A"/>
                </a:solidFill>
                <a:effectLst/>
                <a:latin typeface="-apple-system"/>
              </a:rPr>
              <a:t>のうち，</a:t>
            </a:r>
            <a:r>
              <a:rPr lang="en-US" altLang="ja-JP" b="0" i="0" dirty="0">
                <a:solidFill>
                  <a:srgbClr val="08131A"/>
                </a:solidFill>
                <a:effectLst/>
                <a:latin typeface="-apple-system"/>
              </a:rPr>
              <a:t>1</a:t>
            </a:r>
            <a:r>
              <a:rPr lang="ja-JP" altLang="en-US" b="0" i="0">
                <a:solidFill>
                  <a:srgbClr val="08131A"/>
                </a:solidFill>
                <a:effectLst/>
                <a:latin typeface="-apple-system"/>
              </a:rPr>
              <a:t>予測したが，本当は</a:t>
            </a:r>
            <a:r>
              <a:rPr lang="en-US" altLang="ja-JP" b="0" i="0" dirty="0">
                <a:solidFill>
                  <a:srgbClr val="08131A"/>
                </a:solidFill>
                <a:effectLst/>
                <a:latin typeface="-apple-system"/>
              </a:rPr>
              <a:t>0</a:t>
            </a:r>
            <a:r>
              <a:rPr lang="ja-JP" altLang="en-US" b="0" i="0">
                <a:solidFill>
                  <a:srgbClr val="08131A"/>
                </a:solidFill>
                <a:effectLst/>
                <a:latin typeface="-apple-system"/>
              </a:rPr>
              <a:t>だった要素の割合</a:t>
            </a:r>
            <a:endParaRPr lang="en-US" altLang="ja-JP" b="0" i="0" dirty="0">
              <a:solidFill>
                <a:srgbClr val="08131A"/>
              </a:solidFill>
              <a:effectLst/>
              <a:latin typeface="-apple-system"/>
            </a:endParaRPr>
          </a:p>
          <a:p>
            <a:pPr algn="l">
              <a:buFont typeface="Arial" panose="020B0604020202020204" pitchFamily="34" charset="0"/>
              <a:buChar char="•"/>
            </a:pPr>
            <a:endParaRPr lang="en-US" altLang="ja-JP" b="0" i="0" dirty="0">
              <a:solidFill>
                <a:srgbClr val="08131A"/>
              </a:solidFill>
              <a:effectLst/>
              <a:latin typeface="-apple-system"/>
            </a:endParaRPr>
          </a:p>
          <a:p>
            <a:pPr algn="l">
              <a:buFont typeface="Arial" panose="020B0604020202020204" pitchFamily="34" charset="0"/>
              <a:buChar char="•"/>
            </a:pPr>
            <a:r>
              <a:rPr lang="en-US" altLang="ja-JP" b="0" i="0" dirty="0">
                <a:solidFill>
                  <a:srgbClr val="08131A"/>
                </a:solidFill>
                <a:effectLst/>
                <a:latin typeface="-apple-system"/>
              </a:rPr>
              <a:t>ROC-AUC</a:t>
            </a:r>
            <a:r>
              <a:rPr lang="ja-JP" altLang="en-US" b="0" i="0">
                <a:solidFill>
                  <a:srgbClr val="08131A"/>
                </a:solidFill>
                <a:effectLst/>
                <a:latin typeface="-apple-system"/>
              </a:rPr>
              <a:t>のグラフの見方。（</a:t>
            </a:r>
            <a:r>
              <a:rPr lang="en-US" altLang="ja-JP" b="0" i="0" dirty="0">
                <a:solidFill>
                  <a:srgbClr val="08131A"/>
                </a:solidFill>
                <a:effectLst/>
                <a:latin typeface="-apple-system"/>
              </a:rPr>
              <a:t>0.0, 0.0</a:t>
            </a:r>
            <a:r>
              <a:rPr lang="ja-JP" altLang="en-US" b="0" i="0">
                <a:solidFill>
                  <a:srgbClr val="08131A"/>
                </a:solidFill>
                <a:effectLst/>
                <a:latin typeface="-apple-system"/>
              </a:rPr>
              <a:t>）の点</a:t>
            </a:r>
            <a:endParaRPr lang="en-US" altLang="ja-JP" b="0" i="0" dirty="0">
              <a:solidFill>
                <a:srgbClr val="08131A"/>
              </a:solidFill>
              <a:effectLst/>
              <a:latin typeface="-apple-system"/>
            </a:endParaRPr>
          </a:p>
          <a:p>
            <a:pPr algn="l">
              <a:buFont typeface="Arial" panose="020B0604020202020204" pitchFamily="34" charset="0"/>
              <a:buNone/>
            </a:pPr>
            <a:r>
              <a:rPr lang="ja-JP" altLang="en-US" b="0" i="0">
                <a:solidFill>
                  <a:srgbClr val="08131A"/>
                </a:solidFill>
                <a:effectLst/>
                <a:latin typeface="-apple-system"/>
              </a:rPr>
              <a:t>閾値</a:t>
            </a:r>
            <a:r>
              <a:rPr lang="en-US" altLang="ja-JP" b="0" i="0" dirty="0">
                <a:solidFill>
                  <a:srgbClr val="08131A"/>
                </a:solidFill>
                <a:effectLst/>
                <a:latin typeface="-apple-system"/>
              </a:rPr>
              <a:t>1.0</a:t>
            </a:r>
            <a:r>
              <a:rPr lang="ja-JP" altLang="en-US" b="0" i="0">
                <a:solidFill>
                  <a:srgbClr val="08131A"/>
                </a:solidFill>
                <a:effectLst/>
                <a:latin typeface="-apple-system"/>
              </a:rPr>
              <a:t>以上を</a:t>
            </a:r>
            <a:r>
              <a:rPr lang="en-US" altLang="ja-JP" b="0" i="0" dirty="0">
                <a:solidFill>
                  <a:srgbClr val="08131A"/>
                </a:solidFill>
                <a:effectLst/>
                <a:latin typeface="-apple-system"/>
              </a:rPr>
              <a:t>1</a:t>
            </a:r>
            <a:r>
              <a:rPr lang="ja-JP" altLang="en-US" b="0" i="0">
                <a:solidFill>
                  <a:srgbClr val="08131A"/>
                </a:solidFill>
                <a:effectLst/>
                <a:latin typeface="-apple-system"/>
              </a:rPr>
              <a:t>と判定した場合，</a:t>
            </a:r>
            <a:r>
              <a:rPr lang="en-US" altLang="ja-JP" b="0" i="0" dirty="0">
                <a:solidFill>
                  <a:srgbClr val="08131A"/>
                </a:solidFill>
                <a:effectLst/>
                <a:latin typeface="-apple-system"/>
              </a:rPr>
              <a:t>1</a:t>
            </a:r>
            <a:r>
              <a:rPr lang="ja-JP" altLang="en-US" b="0" i="0">
                <a:solidFill>
                  <a:srgbClr val="08131A"/>
                </a:solidFill>
                <a:effectLst/>
                <a:latin typeface="-apple-system"/>
              </a:rPr>
              <a:t>と判断される要素はなく，全て</a:t>
            </a:r>
            <a:r>
              <a:rPr lang="en-US" altLang="ja-JP" b="0" i="0" dirty="0">
                <a:solidFill>
                  <a:srgbClr val="08131A"/>
                </a:solidFill>
                <a:effectLst/>
                <a:latin typeface="-apple-system"/>
              </a:rPr>
              <a:t>0</a:t>
            </a:r>
            <a:r>
              <a:rPr lang="ja-JP" altLang="en-US" b="0" i="0">
                <a:solidFill>
                  <a:srgbClr val="08131A"/>
                </a:solidFill>
                <a:effectLst/>
                <a:latin typeface="-apple-system"/>
              </a:rPr>
              <a:t>と判断されます。このとき，</a:t>
            </a:r>
            <a:r>
              <a:rPr lang="en-US" altLang="ja-JP" b="0" i="0" dirty="0">
                <a:solidFill>
                  <a:srgbClr val="08131A"/>
                </a:solidFill>
                <a:effectLst/>
                <a:latin typeface="-apple-system"/>
              </a:rPr>
              <a:t>0</a:t>
            </a:r>
            <a:r>
              <a:rPr lang="ja-JP" altLang="en-US" b="0" i="0">
                <a:solidFill>
                  <a:srgbClr val="08131A"/>
                </a:solidFill>
                <a:effectLst/>
                <a:latin typeface="-apple-system"/>
              </a:rPr>
              <a:t>のテストデータの内，ひとつも</a:t>
            </a:r>
            <a:r>
              <a:rPr lang="en-US" altLang="ja-JP" b="0" i="0" dirty="0">
                <a:solidFill>
                  <a:srgbClr val="08131A"/>
                </a:solidFill>
                <a:effectLst/>
                <a:latin typeface="-apple-system"/>
              </a:rPr>
              <a:t>1</a:t>
            </a:r>
            <a:r>
              <a:rPr lang="ja-JP" altLang="en-US" b="0" i="0">
                <a:solidFill>
                  <a:srgbClr val="08131A"/>
                </a:solidFill>
                <a:effectLst/>
                <a:latin typeface="-apple-system"/>
              </a:rPr>
              <a:t>と判定されてはいないので，偽陽性率は </a:t>
            </a:r>
            <a:r>
              <a:rPr lang="en-US" altLang="ja-JP" b="0" i="0" dirty="0">
                <a:solidFill>
                  <a:srgbClr val="08131A"/>
                </a:solidFill>
                <a:effectLst/>
                <a:latin typeface="-apple-system"/>
              </a:rPr>
              <a:t>0/10 = 0.0 </a:t>
            </a:r>
            <a:r>
              <a:rPr lang="ja-JP" altLang="en-US" b="0" i="0">
                <a:solidFill>
                  <a:srgbClr val="08131A"/>
                </a:solidFill>
                <a:effectLst/>
                <a:latin typeface="-apple-system"/>
              </a:rPr>
              <a:t>となります。</a:t>
            </a:r>
            <a:endParaRPr lang="en-US" altLang="ja-JP" b="0" i="0" dirty="0">
              <a:solidFill>
                <a:srgbClr val="08131A"/>
              </a:solidFill>
              <a:effectLst/>
              <a:latin typeface="-apple-system"/>
            </a:endParaRPr>
          </a:p>
          <a:p>
            <a:pPr algn="l">
              <a:buFont typeface="Arial" panose="020B0604020202020204" pitchFamily="34" charset="0"/>
              <a:buNone/>
            </a:pPr>
            <a:r>
              <a:rPr lang="ja-JP" altLang="en-US" b="0" i="0">
                <a:solidFill>
                  <a:srgbClr val="08131A"/>
                </a:solidFill>
                <a:effectLst/>
                <a:latin typeface="-apple-system"/>
              </a:rPr>
              <a:t>また，</a:t>
            </a:r>
            <a:r>
              <a:rPr lang="en-US" altLang="ja-JP" b="0" i="0" dirty="0">
                <a:solidFill>
                  <a:srgbClr val="08131A"/>
                </a:solidFill>
                <a:effectLst/>
                <a:latin typeface="-apple-system"/>
              </a:rPr>
              <a:t>1</a:t>
            </a:r>
            <a:r>
              <a:rPr lang="ja-JP" altLang="en-US" b="0" i="0">
                <a:solidFill>
                  <a:srgbClr val="08131A"/>
                </a:solidFill>
                <a:effectLst/>
                <a:latin typeface="-apple-system"/>
              </a:rPr>
              <a:t>のテストデータのうち，ひとつも</a:t>
            </a:r>
            <a:r>
              <a:rPr lang="en-US" altLang="ja-JP" b="0" i="0" dirty="0">
                <a:solidFill>
                  <a:srgbClr val="08131A"/>
                </a:solidFill>
                <a:effectLst/>
                <a:latin typeface="-apple-system"/>
              </a:rPr>
              <a:t>1</a:t>
            </a:r>
            <a:r>
              <a:rPr lang="ja-JP" altLang="en-US" b="0" i="0">
                <a:solidFill>
                  <a:srgbClr val="08131A"/>
                </a:solidFill>
                <a:effectLst/>
                <a:latin typeface="-apple-system"/>
              </a:rPr>
              <a:t>と判定できていないので，真陽性率は </a:t>
            </a:r>
            <a:r>
              <a:rPr lang="en-US" altLang="ja-JP" b="0" i="0" dirty="0">
                <a:solidFill>
                  <a:srgbClr val="08131A"/>
                </a:solidFill>
                <a:effectLst/>
                <a:latin typeface="-apple-system"/>
              </a:rPr>
              <a:t>0/10 = 0.0 </a:t>
            </a:r>
            <a:r>
              <a:rPr lang="ja-JP" altLang="en-US" b="0" i="0">
                <a:solidFill>
                  <a:srgbClr val="08131A"/>
                </a:solidFill>
                <a:effectLst/>
                <a:latin typeface="-apple-system"/>
              </a:rPr>
              <a:t>です。これで，左下の① </a:t>
            </a:r>
            <a:r>
              <a:rPr lang="en-US" altLang="ja-JP" b="0" i="0" dirty="0">
                <a:solidFill>
                  <a:srgbClr val="08131A"/>
                </a:solidFill>
                <a:effectLst/>
                <a:latin typeface="-apple-system"/>
              </a:rPr>
              <a:t>(0.0, 0.0) </a:t>
            </a:r>
            <a:r>
              <a:rPr lang="ja-JP" altLang="en-US" b="0" i="0">
                <a:solidFill>
                  <a:srgbClr val="08131A"/>
                </a:solidFill>
                <a:effectLst/>
                <a:latin typeface="-apple-system"/>
              </a:rPr>
              <a:t>の点が描かれます。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38</a:t>
            </a:fld>
            <a:endParaRPr kumimoji="1" lang="ja-JP" altLang="en-US"/>
          </a:p>
        </p:txBody>
      </p:sp>
    </p:spTree>
    <p:extLst>
      <p:ext uri="{BB962C8B-B14F-4D97-AF65-F5344CB8AC3E}">
        <p14:creationId xmlns:p14="http://schemas.microsoft.com/office/powerpoint/2010/main" val="348463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協調フィルタリングの対象となるユーザ嗜好情報は，ユーザーとアイテムの共起情報を表す共起関係データであるので，</a:t>
            </a:r>
          </a:p>
          <a:p>
            <a:r>
              <a:rPr kumimoji="1" lang="ja-JP" altLang="en-US" sz="1200" kern="1200">
                <a:solidFill>
                  <a:schemeClr val="tx1"/>
                </a:solidFill>
                <a:effectLst/>
                <a:latin typeface="+mn-lt"/>
                <a:ea typeface="+mn-ea"/>
                <a:cs typeface="+mn-cs"/>
              </a:rPr>
              <a:t>関連性の強いユーザーとアイテムのペアからなる共クラスターを抽出する共クラスタリングが有効であると考えられます．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また，嗜好情報は人間の感性に基づくものであり，曖昧さや不確実性を含んでいると考えられますので，</a:t>
            </a:r>
          </a:p>
          <a:p>
            <a:r>
              <a:rPr kumimoji="1" lang="ja-JP" altLang="en-US" sz="1200" kern="1200">
                <a:solidFill>
                  <a:schemeClr val="tx1"/>
                </a:solidFill>
                <a:effectLst/>
                <a:latin typeface="+mn-lt"/>
                <a:ea typeface="+mn-ea"/>
                <a:cs typeface="+mn-cs"/>
              </a:rPr>
              <a:t>ラフ集合論に基づく曖昧性や不確定性を扱えるラフクラスタリングが有効と考えられます．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そこで，ラフな共クラスタリングである　</a:t>
            </a:r>
            <a:r>
              <a:rPr kumimoji="1" lang="en" altLang="ja-JP" sz="1200" kern="1200" dirty="0">
                <a:solidFill>
                  <a:schemeClr val="tx1"/>
                </a:solidFill>
                <a:effectLst/>
                <a:latin typeface="+mn-lt"/>
                <a:ea typeface="+mn-ea"/>
                <a:cs typeface="+mn-cs"/>
              </a:rPr>
              <a:t>RCCMM </a:t>
            </a:r>
            <a:r>
              <a:rPr kumimoji="1" lang="ja-JP" altLang="en-US" sz="1200" kern="1200">
                <a:solidFill>
                  <a:schemeClr val="tx1"/>
                </a:solidFill>
                <a:effectLst/>
                <a:latin typeface="+mn-lt"/>
                <a:ea typeface="+mn-ea"/>
                <a:cs typeface="+mn-cs"/>
              </a:rPr>
              <a:t>に基づいた協調フィルタリングを提案され，ラフ集合理論の導入の利点が示唆されています．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しかし，</a:t>
            </a:r>
            <a:r>
              <a:rPr kumimoji="1" lang="en-US" altLang="ja-JP" sz="1200" kern="1200" dirty="0">
                <a:solidFill>
                  <a:schemeClr val="tx1"/>
                </a:solidFill>
                <a:effectLst/>
                <a:latin typeface="+mn-lt"/>
                <a:ea typeface="+mn-ea"/>
                <a:cs typeface="+mn-cs"/>
              </a:rPr>
              <a:t>RCCMM</a:t>
            </a:r>
            <a:r>
              <a:rPr kumimoji="1" lang="ja-JP" altLang="en-US" sz="1200" kern="1200">
                <a:solidFill>
                  <a:schemeClr val="tx1"/>
                </a:solidFill>
                <a:effectLst/>
                <a:latin typeface="+mn-lt"/>
                <a:ea typeface="+mn-ea"/>
                <a:cs typeface="+mn-cs"/>
              </a:rPr>
              <a:t>法はラフ集合理論の重要概念である粒状性を考慮していないという問題があり，</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本研究では，粒状性を考慮したラフ共クラスタリング手法の，</a:t>
            </a:r>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法に基づく協調フィルタリングを提案し，実データを用いて推薦性能や粒状性の効果について検証を行いました．</a:t>
            </a:r>
          </a:p>
          <a:p>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4</a:t>
            </a:fld>
            <a:endParaRPr kumimoji="1" lang="ja-JP" altLang="en-US"/>
          </a:p>
        </p:txBody>
      </p:sp>
    </p:spTree>
    <p:extLst>
      <p:ext uri="{BB962C8B-B14F-4D97-AF65-F5344CB8AC3E}">
        <p14:creationId xmlns:p14="http://schemas.microsoft.com/office/powerpoint/2010/main" val="188317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次に準備として，各クラスタリング手法について説明します．</a:t>
            </a: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5</a:t>
            </a:fld>
            <a:endParaRPr kumimoji="1" lang="ja-JP" altLang="en-US"/>
          </a:p>
        </p:txBody>
      </p:sp>
    </p:spTree>
    <p:extLst>
      <p:ext uri="{BB962C8B-B14F-4D97-AF65-F5344CB8AC3E}">
        <p14:creationId xmlns:p14="http://schemas.microsoft.com/office/powerpoint/2010/main" val="4178563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EA679-2CF1-8EA9-C7BD-E94092BD62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119ED08-E269-0BC5-3D43-0D4D8C1BBC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95CCF82-7140-25E3-4008-6FBFD5E03099}"/>
              </a:ext>
            </a:extLst>
          </p:cNvPr>
          <p:cNvSpPr>
            <a:spLocks noGrp="1"/>
          </p:cNvSpPr>
          <p:nvPr>
            <p:ph type="body" idx="1"/>
          </p:nvPr>
        </p:nvSpPr>
        <p:spPr/>
        <p:txBody>
          <a:bodyPr/>
          <a:lstStyle/>
          <a:p>
            <a:r>
              <a:rPr kumimoji="1" lang="ja-JP" altLang="en-US" sz="1200" kern="1200">
                <a:solidFill>
                  <a:schemeClr val="tx1"/>
                </a:solidFill>
                <a:effectLst/>
                <a:latin typeface="+mn-lt"/>
                <a:ea typeface="+mn-ea"/>
                <a:cs typeface="+mn-cs"/>
              </a:rPr>
              <a:t>まず，各クラスタリング手法についてです。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クラスター中心と対象のメンバシップの更新を交互に繰り返して，クラスター構造を抽出する手法です。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各対象はクラスター中心と対象との距離尺度をもとに帰属が決定されます。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 altLang="ja-JP" sz="1200" kern="1200" dirty="0">
                <a:solidFill>
                  <a:schemeClr val="tx1"/>
                </a:solidFill>
                <a:effectLst/>
                <a:latin typeface="+mn-lt"/>
                <a:ea typeface="+mn-ea"/>
                <a:cs typeface="+mn-cs"/>
              </a:rPr>
              <a:t>Hard C-means(HCM) </a:t>
            </a:r>
            <a:r>
              <a:rPr kumimoji="1" lang="ja-JP" altLang="en-US" sz="1200" kern="1200">
                <a:solidFill>
                  <a:schemeClr val="tx1"/>
                </a:solidFill>
                <a:effectLst/>
                <a:latin typeface="+mn-lt"/>
                <a:ea typeface="+mn-ea"/>
                <a:cs typeface="+mn-cs"/>
              </a:rPr>
              <a:t>は代表的な非階層的クラスタリング手法でこのように各対象は排他的に一つのクラスターに帰属します。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a:extLst>
              <a:ext uri="{FF2B5EF4-FFF2-40B4-BE49-F238E27FC236}">
                <a16:creationId xmlns:a16="http://schemas.microsoft.com/office/drawing/2014/main" id="{1217B2A6-47B9-F6B3-9FC7-A24EBE40D02E}"/>
              </a:ext>
            </a:extLst>
          </p:cNvPr>
          <p:cNvSpPr>
            <a:spLocks noGrp="1"/>
          </p:cNvSpPr>
          <p:nvPr>
            <p:ph type="sldNum" sz="quarter" idx="5"/>
          </p:nvPr>
        </p:nvSpPr>
        <p:spPr/>
        <p:txBody>
          <a:bodyPr/>
          <a:lstStyle/>
          <a:p>
            <a:fld id="{2CDC27DC-3B64-1E41-B98D-829F26A9EBF7}" type="slidenum">
              <a:rPr kumimoji="1" lang="ja-JP" altLang="en-US" smtClean="0"/>
              <a:t>6</a:t>
            </a:fld>
            <a:endParaRPr kumimoji="1" lang="ja-JP" altLang="en-US"/>
          </a:p>
        </p:txBody>
      </p:sp>
    </p:spTree>
    <p:extLst>
      <p:ext uri="{BB962C8B-B14F-4D97-AF65-F5344CB8AC3E}">
        <p14:creationId xmlns:p14="http://schemas.microsoft.com/office/powerpoint/2010/main" val="3806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1B09-1AC6-F750-106B-8CE2100BBA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2F95E1-3846-902C-D5D2-639A1781EFE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76EE2B1-7442-08ED-7E4A-503426766EDF}"/>
              </a:ext>
            </a:extLst>
          </p:cNvPr>
          <p:cNvSpPr>
            <a:spLocks noGrp="1"/>
          </p:cNvSpPr>
          <p:nvPr>
            <p:ph type="body" idx="1"/>
          </p:nvPr>
        </p:nvSpPr>
        <p:spPr/>
        <p:txBody>
          <a:bodyPr/>
          <a:lstStyle/>
          <a:p>
            <a:r>
              <a:rPr kumimoji="1" lang="ja-JP" altLang="en-US"/>
              <a:t>次に準備として，各クラスタリング手法について説明します．</a:t>
            </a:r>
          </a:p>
        </p:txBody>
      </p:sp>
      <p:sp>
        <p:nvSpPr>
          <p:cNvPr id="4" name="スライド番号プレースホルダー 3">
            <a:extLst>
              <a:ext uri="{FF2B5EF4-FFF2-40B4-BE49-F238E27FC236}">
                <a16:creationId xmlns:a16="http://schemas.microsoft.com/office/drawing/2014/main" id="{35F066AA-291C-201A-D116-937DDDC231E8}"/>
              </a:ext>
            </a:extLst>
          </p:cNvPr>
          <p:cNvSpPr>
            <a:spLocks noGrp="1"/>
          </p:cNvSpPr>
          <p:nvPr>
            <p:ph type="sldNum" sz="quarter" idx="5"/>
          </p:nvPr>
        </p:nvSpPr>
        <p:spPr/>
        <p:txBody>
          <a:bodyPr/>
          <a:lstStyle/>
          <a:p>
            <a:fld id="{2CDC27DC-3B64-1E41-B98D-829F26A9EBF7}" type="slidenum">
              <a:rPr kumimoji="1" lang="ja-JP" altLang="en-US" smtClean="0"/>
              <a:t>7</a:t>
            </a:fld>
            <a:endParaRPr kumimoji="1" lang="ja-JP" altLang="en-US"/>
          </a:p>
        </p:txBody>
      </p:sp>
    </p:spTree>
    <p:extLst>
      <p:ext uri="{BB962C8B-B14F-4D97-AF65-F5344CB8AC3E}">
        <p14:creationId xmlns:p14="http://schemas.microsoft.com/office/powerpoint/2010/main" val="1090768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続いて，共クラスタリングについてです．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まず，</a:t>
            </a:r>
            <a:r>
              <a:rPr kumimoji="1" lang="en-US" altLang="ja-JP" sz="1200" kern="1200" dirty="0">
                <a:solidFill>
                  <a:schemeClr val="tx1"/>
                </a:solidFill>
                <a:effectLst/>
                <a:latin typeface="+mn-lt"/>
                <a:ea typeface="+mn-ea"/>
                <a:cs typeface="+mn-cs"/>
              </a:rPr>
              <a:t>HCCMM </a:t>
            </a:r>
            <a:r>
              <a:rPr kumimoji="1" lang="ja-JP" altLang="en-US" sz="1200" kern="1200">
                <a:solidFill>
                  <a:schemeClr val="tx1"/>
                </a:solidFill>
                <a:effectLst/>
                <a:latin typeface="+mn-lt"/>
                <a:ea typeface="+mn-ea"/>
                <a:cs typeface="+mn-cs"/>
              </a:rPr>
              <a:t>は，各共クラスターに対する対象メンバーシップと項目メンバーシップを計算することにより，共起データから関連性の高い対象と項目のペアからなる共クラスターを抽出する共クラスタリング手法です．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 altLang="ja-JP" sz="1200" kern="1200" dirty="0">
                <a:solidFill>
                  <a:schemeClr val="tx1"/>
                </a:solidFill>
                <a:effectLst/>
                <a:latin typeface="+mn-lt"/>
                <a:ea typeface="+mn-ea"/>
                <a:cs typeface="+mn-cs"/>
              </a:rPr>
              <a:t>HCM</a:t>
            </a:r>
            <a:r>
              <a:rPr kumimoji="1" lang="ja-JP" altLang="en-US" sz="1200" kern="1200">
                <a:solidFill>
                  <a:schemeClr val="tx1"/>
                </a:solidFill>
                <a:effectLst/>
                <a:latin typeface="+mn-lt"/>
                <a:ea typeface="+mn-ea"/>
                <a:cs typeface="+mn-cs"/>
              </a:rPr>
              <a:t>法と同様に対象の分割に関してハードであり，図のように，データが対象１，２，３　と　４，５に明確に分かれています．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それに伴ってそれぞれのメンバシップが構成されています．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b="1" kern="1200">
                <a:solidFill>
                  <a:schemeClr val="tx1"/>
                </a:solidFill>
                <a:effectLst/>
                <a:latin typeface="+mn-lt"/>
                <a:ea typeface="+mn-ea"/>
                <a:cs typeface="+mn-cs"/>
              </a:rPr>
              <a:t>想定質問</a:t>
            </a:r>
            <a:endParaRPr kumimoji="1" lang="en-US" altLang="ja-JP" sz="1200" b="1" kern="1200" dirty="0">
              <a:solidFill>
                <a:schemeClr val="tx1"/>
              </a:solidFill>
              <a:effectLst/>
              <a:latin typeface="+mn-lt"/>
              <a:ea typeface="+mn-ea"/>
              <a:cs typeface="+mn-cs"/>
            </a:endParaRPr>
          </a:p>
          <a:p>
            <a:r>
              <a:rPr lang="ja-JP" altLang="en-US" b="0" i="0" u="none" strike="noStrike">
                <a:solidFill>
                  <a:srgbClr val="212121"/>
                </a:solidFill>
                <a:effectLst/>
                <a:latin typeface="Yu Gothic Regular"/>
              </a:rPr>
              <a:t>・どのクラスターにも帰属しない対象・項目はありうる？</a:t>
            </a:r>
            <a:endParaRPr lang="en-US" altLang="ja-JP" b="0" i="0" u="none" strike="noStrike" dirty="0">
              <a:solidFill>
                <a:srgbClr val="212121"/>
              </a:solidFill>
              <a:effectLst/>
              <a:latin typeface="Yu Gothic Regular"/>
            </a:endParaRPr>
          </a:p>
          <a:p>
            <a:r>
              <a:rPr kumimoji="1" lang="ja-JP" altLang="en-US" sz="1200" b="0" i="0" u="none" strike="noStrike" kern="1200">
                <a:solidFill>
                  <a:srgbClr val="212121"/>
                </a:solidFill>
                <a:effectLst/>
                <a:latin typeface="Yu Gothic Regular"/>
                <a:ea typeface="+mn-ea"/>
                <a:cs typeface="+mn-cs"/>
              </a:rPr>
              <a:t>→</a:t>
            </a:r>
            <a:r>
              <a:rPr kumimoji="1" lang="en-US" altLang="ja-JP" sz="1200" b="0" i="0" u="none" strike="noStrike" kern="1200" dirty="0">
                <a:solidFill>
                  <a:srgbClr val="212121"/>
                </a:solidFill>
                <a:effectLst/>
                <a:latin typeface="Yu Gothic Regular"/>
                <a:ea typeface="+mn-ea"/>
                <a:cs typeface="+mn-cs"/>
              </a:rPr>
              <a:t> </a:t>
            </a:r>
            <a:r>
              <a:rPr kumimoji="1" lang="ja-JP" altLang="en-US" sz="1200" b="0" i="0" u="none" strike="noStrike" kern="1200">
                <a:solidFill>
                  <a:srgbClr val="212121"/>
                </a:solidFill>
                <a:effectLst/>
                <a:latin typeface="Yu Gothic Regular"/>
                <a:ea typeface="+mn-ea"/>
                <a:cs typeface="+mn-cs"/>
              </a:rPr>
              <a:t>対象に関してはあり得ない，項目はあり得る（対象メンバシップはクラスターごとに足して</a:t>
            </a:r>
            <a:r>
              <a:rPr kumimoji="1" lang="en-US" altLang="ja-JP" sz="1200" b="0" i="0" u="none" strike="noStrike" kern="1200" dirty="0">
                <a:solidFill>
                  <a:srgbClr val="212121"/>
                </a:solidFill>
                <a:effectLst/>
                <a:latin typeface="Yu Gothic Regular"/>
                <a:ea typeface="+mn-ea"/>
                <a:cs typeface="+mn-cs"/>
              </a:rPr>
              <a:t>1</a:t>
            </a:r>
            <a:r>
              <a:rPr kumimoji="1" lang="ja-JP" altLang="en-US" sz="1200" b="0" i="0" u="none" strike="noStrike" kern="1200">
                <a:solidFill>
                  <a:srgbClr val="212121"/>
                </a:solidFill>
                <a:effectLst/>
                <a:latin typeface="Yu Gothic Regular"/>
                <a:ea typeface="+mn-ea"/>
                <a:cs typeface="+mn-cs"/>
              </a:rPr>
              <a:t>，項目メンバシップはクラスターごとに足して</a:t>
            </a:r>
            <a:r>
              <a:rPr kumimoji="1" lang="en-US" altLang="ja-JP" sz="1200" b="0" i="0" u="none" strike="noStrike" kern="1200" dirty="0">
                <a:solidFill>
                  <a:srgbClr val="212121"/>
                </a:solidFill>
                <a:effectLst/>
                <a:latin typeface="Yu Gothic Regular"/>
                <a:ea typeface="+mn-ea"/>
                <a:cs typeface="+mn-cs"/>
              </a:rPr>
              <a:t>1</a:t>
            </a:r>
            <a:r>
              <a:rPr kumimoji="1" lang="ja-JP" altLang="en-US" sz="1200" b="0" i="0" u="none" strike="noStrike" kern="1200">
                <a:solidFill>
                  <a:srgbClr val="212121"/>
                </a:solidFill>
                <a:effectLst/>
                <a:latin typeface="Yu Gothic Regular"/>
                <a:ea typeface="+mn-ea"/>
                <a:cs typeface="+mn-cs"/>
              </a:rPr>
              <a:t>。式を用いて説明する。）</a:t>
            </a:r>
            <a:endParaRPr kumimoji="1" lang="ja-JP" altLang="en-US"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1706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続いて，</a:t>
            </a:r>
            <a:r>
              <a:rPr kumimoji="1" lang="en" altLang="ja-JP" sz="1200" kern="1200">
                <a:solidFill>
                  <a:schemeClr val="tx1"/>
                </a:solidFill>
                <a:effectLst/>
                <a:latin typeface="+mn-lt"/>
                <a:ea typeface="+mn-ea"/>
                <a:cs typeface="+mn-cs"/>
              </a:rPr>
              <a:t>RCCMM</a:t>
            </a:r>
            <a:r>
              <a:rPr kumimoji="1" lang="ja-JP" altLang="en-US" sz="1200" kern="1200">
                <a:solidFill>
                  <a:schemeClr val="tx1"/>
                </a:solidFill>
                <a:effectLst/>
                <a:latin typeface="+mn-lt"/>
                <a:ea typeface="+mn-ea"/>
                <a:cs typeface="+mn-cs"/>
              </a:rPr>
              <a:t>です．</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RCCMM </a:t>
            </a:r>
            <a:r>
              <a:rPr kumimoji="1" lang="ja-JP" altLang="en-US" sz="1200" kern="1200">
                <a:solidFill>
                  <a:schemeClr val="tx1"/>
                </a:solidFill>
                <a:effectLst/>
                <a:latin typeface="+mn-lt"/>
                <a:ea typeface="+mn-ea"/>
                <a:cs typeface="+mn-cs"/>
              </a:rPr>
              <a:t>は，</a:t>
            </a:r>
            <a:r>
              <a:rPr kumimoji="1" lang="en" altLang="ja-JP" sz="1200" kern="1200" dirty="0">
                <a:solidFill>
                  <a:schemeClr val="tx1"/>
                </a:solidFill>
                <a:effectLst/>
                <a:latin typeface="+mn-lt"/>
                <a:ea typeface="+mn-ea"/>
                <a:cs typeface="+mn-cs"/>
              </a:rPr>
              <a:t>HCCMM </a:t>
            </a:r>
            <a:r>
              <a:rPr kumimoji="1" lang="ja-JP" altLang="en-US" sz="1200" kern="1200">
                <a:solidFill>
                  <a:schemeClr val="tx1"/>
                </a:solidFill>
                <a:effectLst/>
                <a:latin typeface="+mn-lt"/>
                <a:ea typeface="+mn-ea"/>
                <a:cs typeface="+mn-cs"/>
              </a:rPr>
              <a:t>の対象の帰属条件を緩和することで，クラスターの対象のオーバーラップを考慮して共クラスターを抽出するラフ共クラスタリング手法です．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図に示されている例では，以前の </a:t>
            </a:r>
            <a:r>
              <a:rPr kumimoji="1" lang="en" altLang="ja-JP" sz="1200" kern="1200" dirty="0">
                <a:solidFill>
                  <a:schemeClr val="tx1"/>
                </a:solidFill>
                <a:effectLst/>
                <a:latin typeface="+mn-lt"/>
                <a:ea typeface="+mn-ea"/>
                <a:cs typeface="+mn-cs"/>
              </a:rPr>
              <a:t>HCCMM</a:t>
            </a:r>
            <a:r>
              <a:rPr kumimoji="1" lang="ja-JP" altLang="en-US" sz="1200" kern="1200">
                <a:solidFill>
                  <a:schemeClr val="tx1"/>
                </a:solidFill>
                <a:effectLst/>
                <a:latin typeface="+mn-lt"/>
                <a:ea typeface="+mn-ea"/>
                <a:cs typeface="+mn-cs"/>
              </a:rPr>
              <a:t>法の結果と比較して，対象</a:t>
            </a:r>
            <a:r>
              <a:rPr kumimoji="1" lang="en-US" altLang="ja-JP" sz="1200" kern="1200" dirty="0">
                <a:solidFill>
                  <a:schemeClr val="tx1"/>
                </a:solidFill>
                <a:effectLst/>
                <a:latin typeface="+mn-lt"/>
                <a:ea typeface="+mn-ea"/>
                <a:cs typeface="+mn-cs"/>
              </a:rPr>
              <a:t>3 </a:t>
            </a:r>
            <a:r>
              <a:rPr kumimoji="1" lang="ja-JP" altLang="en-US" sz="1200" kern="1200">
                <a:solidFill>
                  <a:schemeClr val="tx1"/>
                </a:solidFill>
                <a:effectLst/>
                <a:latin typeface="+mn-lt"/>
                <a:ea typeface="+mn-ea"/>
                <a:cs typeface="+mn-cs"/>
              </a:rPr>
              <a:t>にオーバーラップが表現されています．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したがって，対象 </a:t>
            </a:r>
            <a:r>
              <a:rPr kumimoji="1" lang="en-US" altLang="ja-JP" sz="1200" kern="1200" dirty="0">
                <a:solidFill>
                  <a:schemeClr val="tx1"/>
                </a:solidFill>
                <a:effectLst/>
                <a:latin typeface="+mn-lt"/>
                <a:ea typeface="+mn-ea"/>
                <a:cs typeface="+mn-cs"/>
              </a:rPr>
              <a:t>3 </a:t>
            </a:r>
            <a:r>
              <a:rPr kumimoji="1" lang="ja-JP" altLang="en-US" sz="1200" kern="1200">
                <a:solidFill>
                  <a:schemeClr val="tx1"/>
                </a:solidFill>
                <a:effectLst/>
                <a:latin typeface="+mn-lt"/>
                <a:ea typeface="+mn-ea"/>
                <a:cs typeface="+mn-cs"/>
              </a:rPr>
              <a:t>のメンバーシップは，共クラスター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と </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の両方で</a:t>
            </a:r>
            <a:r>
              <a:rPr kumimoji="1" lang="en-US" altLang="ja-JP" sz="1200" kern="1200" dirty="0">
                <a:solidFill>
                  <a:schemeClr val="tx1"/>
                </a:solidFill>
                <a:effectLst/>
                <a:latin typeface="+mn-lt"/>
                <a:ea typeface="+mn-ea"/>
                <a:cs typeface="+mn-cs"/>
              </a:rPr>
              <a:t>1/2</a:t>
            </a:r>
            <a:r>
              <a:rPr kumimoji="1" lang="ja-JP" altLang="en-US" sz="1200" kern="1200">
                <a:solidFill>
                  <a:schemeClr val="tx1"/>
                </a:solidFill>
                <a:effectLst/>
                <a:latin typeface="+mn-lt"/>
                <a:ea typeface="+mn-ea"/>
                <a:cs typeface="+mn-cs"/>
              </a:rPr>
              <a:t>となり，</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つの共クラスターに半分ずつ帰属することを示しています．</a:t>
            </a:r>
          </a:p>
          <a:p>
            <a:endParaRPr kumimoji="1" lang="en-US" altLang="ja-JP" dirty="0"/>
          </a:p>
          <a:p>
            <a:r>
              <a:rPr kumimoji="1" lang="ja-JP" altLang="en-US" b="1"/>
              <a:t>想定質問</a:t>
            </a:r>
            <a:endParaRPr kumimoji="1" lang="en-US" altLang="ja-JP" b="1" dirty="0"/>
          </a:p>
          <a:p>
            <a:r>
              <a:rPr lang="ja-JP" altLang="en-US" b="0" i="0" u="none" strike="noStrike">
                <a:solidFill>
                  <a:srgbClr val="212121"/>
                </a:solidFill>
                <a:effectLst/>
                <a:latin typeface="Yu Gothic Regular"/>
              </a:rPr>
              <a:t>・分母は何？　なぜ分母が７と４？</a:t>
            </a:r>
            <a:endParaRPr lang="en-US" altLang="ja-JP" b="0" i="0" u="none" strike="noStrike" dirty="0">
              <a:solidFill>
                <a:srgbClr val="212121"/>
              </a:solidFill>
              <a:effectLst/>
              <a:latin typeface="Yu Gothic Regular"/>
            </a:endParaRPr>
          </a:p>
          <a:p>
            <a:r>
              <a:rPr kumimoji="1" lang="ja-JP" altLang="en-US" b="0" i="0" u="none" strike="noStrike">
                <a:solidFill>
                  <a:srgbClr val="212121"/>
                </a:solidFill>
                <a:effectLst/>
                <a:latin typeface="Yu Gothic Regular"/>
              </a:rPr>
              <a:t>→</a:t>
            </a:r>
            <a:r>
              <a:rPr kumimoji="1" lang="en-US" altLang="ja-JP" b="0" i="0" u="none" strike="noStrike" dirty="0">
                <a:solidFill>
                  <a:srgbClr val="212121"/>
                </a:solidFill>
                <a:effectLst/>
                <a:latin typeface="Yu Gothic Regular"/>
              </a:rPr>
              <a:t> </a:t>
            </a:r>
            <a:r>
              <a:rPr kumimoji="1" lang="ja-JP" altLang="en-US" b="0" i="0" u="none" strike="noStrike">
                <a:solidFill>
                  <a:srgbClr val="212121"/>
                </a:solidFill>
                <a:effectLst/>
                <a:latin typeface="Yu Gothic Regular"/>
              </a:rPr>
              <a:t>式に当てはめたらこうなる，分母が違うのは対象メンバシップを乗算する過程によるもの</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278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503469-E2CE-FDF6-7A0C-BBC67BA8A04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3490A28-CFCF-58FB-A1BA-9B383C912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A25D346-ABB7-EDB3-86B6-0A9EA3A74600}"/>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5" name="フッター プレースホルダー 4">
            <a:extLst>
              <a:ext uri="{FF2B5EF4-FFF2-40B4-BE49-F238E27FC236}">
                <a16:creationId xmlns:a16="http://schemas.microsoft.com/office/drawing/2014/main" id="{67C2FC38-B47B-BADB-7035-ACFE24CB07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61B502-B138-1E31-2EFB-ECACDEAB6C60}"/>
              </a:ext>
            </a:extLst>
          </p:cNvPr>
          <p:cNvSpPr>
            <a:spLocks noGrp="1"/>
          </p:cNvSpPr>
          <p:nvPr>
            <p:ph type="sldNum" sz="quarter" idx="12"/>
          </p:nvPr>
        </p:nvSpPr>
        <p:spPr>
          <a:xfrm>
            <a:off x="9289030" y="6356350"/>
            <a:ext cx="2743200" cy="365125"/>
          </a:xfrm>
        </p:spPr>
        <p:txBody>
          <a:bodyPr/>
          <a:lstStyle>
            <a:lvl1pPr>
              <a:defRPr sz="2000"/>
            </a:lvl1pPr>
          </a:lstStyle>
          <a:p>
            <a:fld id="{2E3BF9CB-CB48-9044-A60D-2529E8795C1F}" type="slidenum">
              <a:rPr lang="ja-JP" altLang="en-US" smtClean="0"/>
              <a:pPr/>
              <a:t>‹#›</a:t>
            </a:fld>
            <a:endParaRPr lang="ja-JP" altLang="en-US"/>
          </a:p>
        </p:txBody>
      </p:sp>
    </p:spTree>
    <p:extLst>
      <p:ext uri="{BB962C8B-B14F-4D97-AF65-F5344CB8AC3E}">
        <p14:creationId xmlns:p14="http://schemas.microsoft.com/office/powerpoint/2010/main" val="3557414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4D0596-31AF-6D61-3A77-CB34CF1452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0E3A6CF-060A-A7BD-AE6A-D1952DC06B8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700CC0-33E6-CF76-58C5-2C2BAF1BF819}"/>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5" name="フッター プレースホルダー 4">
            <a:extLst>
              <a:ext uri="{FF2B5EF4-FFF2-40B4-BE49-F238E27FC236}">
                <a16:creationId xmlns:a16="http://schemas.microsoft.com/office/drawing/2014/main" id="{4BF78376-4B34-F956-3931-B186B22B70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BDB5CE-513F-3AE3-B8C1-4A7ECC5AFE72}"/>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63882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0B52C8-66D0-F395-EC77-986D027854B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E335384-38D0-1BF5-869A-2A0BA4348AB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71CC87-43F4-B0EF-B2C5-73F46DE0D213}"/>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5" name="フッター プレースホルダー 4">
            <a:extLst>
              <a:ext uri="{FF2B5EF4-FFF2-40B4-BE49-F238E27FC236}">
                <a16:creationId xmlns:a16="http://schemas.microsoft.com/office/drawing/2014/main" id="{4C66F98B-50FF-CC67-E9D0-F047C1FA10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044EC4-CDE1-D4F0-B40A-6BE61C0C03E7}"/>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35014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A81ABC-9C20-EE6A-8A88-95C39069275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DA2153-351B-1557-DFC7-5341A40193E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604F14-BD22-85A9-6765-3B2B3804290F}"/>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5" name="フッター プレースホルダー 4">
            <a:extLst>
              <a:ext uri="{FF2B5EF4-FFF2-40B4-BE49-F238E27FC236}">
                <a16:creationId xmlns:a16="http://schemas.microsoft.com/office/drawing/2014/main" id="{1D0DBBFB-CE86-E54F-4634-E70240FC99C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A68DB4-3153-4B8E-F9E9-C2F0F17A6899}"/>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3404625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B038BD-4944-C303-B239-C174F2C86C6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06418C-7601-D543-1F52-3B825493A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B47554C-5DC1-63C8-C58E-9622D3E18DBB}"/>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5" name="フッター プレースホルダー 4">
            <a:extLst>
              <a:ext uri="{FF2B5EF4-FFF2-40B4-BE49-F238E27FC236}">
                <a16:creationId xmlns:a16="http://schemas.microsoft.com/office/drawing/2014/main" id="{9D0A3580-134B-1A69-0F33-E30850DD01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24FC07F-9C06-419D-F64E-B6C71B9BC4D1}"/>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40200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EF55A-E48A-7832-1B55-909FB37FA31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4FCCFEC-7D87-AC34-A4C4-0957CE75250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10404DF-1794-1AE2-1EB8-0A03224CA6A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DAD10FC-DF13-A28C-661B-C57AF76D236A}"/>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6" name="フッター プレースホルダー 5">
            <a:extLst>
              <a:ext uri="{FF2B5EF4-FFF2-40B4-BE49-F238E27FC236}">
                <a16:creationId xmlns:a16="http://schemas.microsoft.com/office/drawing/2014/main" id="{F5EA3933-78D3-28AD-0EDF-B253B3E099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094E9E-E15E-D408-D41B-13EC34C45BB1}"/>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92511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F37C26-5536-7C1B-527A-501A4ABAC46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0482DC-681E-7AFF-8128-1D1123FA9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6842510-EC09-6EC3-BC33-563E7742B30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E3A4019-3997-D903-8B90-32A210BC8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066384B-ACA5-D0E8-A30C-B451E76554D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64EED98-C2B8-D82C-B12F-196D5AB84795}"/>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8" name="フッター プレースホルダー 7">
            <a:extLst>
              <a:ext uri="{FF2B5EF4-FFF2-40B4-BE49-F238E27FC236}">
                <a16:creationId xmlns:a16="http://schemas.microsoft.com/office/drawing/2014/main" id="{82FFDF9C-0D46-EF33-C0A9-69EE02969B1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5FD92EA-FBB6-491A-F495-163C8D7CF733}"/>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11275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66AD4-0BF3-A837-EB47-D80A7975984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0B130BC-6C86-1B40-B2FF-5F66FE5CBD2D}"/>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4" name="フッター プレースホルダー 3">
            <a:extLst>
              <a:ext uri="{FF2B5EF4-FFF2-40B4-BE49-F238E27FC236}">
                <a16:creationId xmlns:a16="http://schemas.microsoft.com/office/drawing/2014/main" id="{68536E4F-9FF9-5BA5-1229-634C150E78D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E643F47-C2FC-4483-A2BE-13FBF306E2D6}"/>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565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5C49B18-326C-4F1A-C879-A0C216384240}"/>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3" name="フッター プレースホルダー 2">
            <a:extLst>
              <a:ext uri="{FF2B5EF4-FFF2-40B4-BE49-F238E27FC236}">
                <a16:creationId xmlns:a16="http://schemas.microsoft.com/office/drawing/2014/main" id="{10587503-1F95-FD63-1940-A3AC344EF89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4BCABCD-B62C-3C16-1665-0786547EBD92}"/>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9951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69978-70AD-5F76-4B9B-9D4FEB1540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AEB6B4-9906-B743-3C49-DC8A29F8C5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AB34CC5-EAC7-D5CA-4B40-737395852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2978B65-E117-A7CD-29B9-BC28371B85AA}"/>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6" name="フッター プレースホルダー 5">
            <a:extLst>
              <a:ext uri="{FF2B5EF4-FFF2-40B4-BE49-F238E27FC236}">
                <a16:creationId xmlns:a16="http://schemas.microsoft.com/office/drawing/2014/main" id="{D8ACAE3F-C492-03FC-B7F0-AD44F365EE8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A281D4-E199-359B-2A23-35F47B21708C}"/>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12613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99870-91D8-04E7-F301-2914305AAA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656A49C-4576-62EA-EC3C-5597297BE9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AEE9DD6-43EF-CFDD-A5A3-D2F6DC477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CF1D1FE-5EB5-089C-D654-2C8F39EE5BB8}"/>
              </a:ext>
            </a:extLst>
          </p:cNvPr>
          <p:cNvSpPr>
            <a:spLocks noGrp="1"/>
          </p:cNvSpPr>
          <p:nvPr>
            <p:ph type="dt" sz="half" idx="10"/>
          </p:nvPr>
        </p:nvSpPr>
        <p:spPr/>
        <p:txBody>
          <a:bodyPr/>
          <a:lstStyle/>
          <a:p>
            <a:fld id="{F25A93A7-97F1-8F4C-934E-F3F2832EA965}" type="datetimeFigureOut">
              <a:rPr kumimoji="1" lang="ja-JP" altLang="en-US" smtClean="0"/>
              <a:t>2024/2/14</a:t>
            </a:fld>
            <a:endParaRPr kumimoji="1" lang="ja-JP" altLang="en-US"/>
          </a:p>
        </p:txBody>
      </p:sp>
      <p:sp>
        <p:nvSpPr>
          <p:cNvPr id="6" name="フッター プレースホルダー 5">
            <a:extLst>
              <a:ext uri="{FF2B5EF4-FFF2-40B4-BE49-F238E27FC236}">
                <a16:creationId xmlns:a16="http://schemas.microsoft.com/office/drawing/2014/main" id="{EC789F6D-8492-4F18-6CEE-19D73E508A6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4FF8A24-74F5-6EC5-5FF8-C81B3C2BAE0B}"/>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251274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DA37DE9-E5D0-BB11-D45C-4114A688F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22AC27-8885-A6BB-0CF7-30576F7123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830609-9505-0E20-EF9A-3D410A818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A93A7-97F1-8F4C-934E-F3F2832EA965}" type="datetimeFigureOut">
              <a:rPr kumimoji="1" lang="ja-JP" altLang="en-US" smtClean="0"/>
              <a:t>2024/2/14</a:t>
            </a:fld>
            <a:endParaRPr kumimoji="1" lang="ja-JP" altLang="en-US"/>
          </a:p>
        </p:txBody>
      </p:sp>
      <p:sp>
        <p:nvSpPr>
          <p:cNvPr id="5" name="フッター プレースホルダー 4">
            <a:extLst>
              <a:ext uri="{FF2B5EF4-FFF2-40B4-BE49-F238E27FC236}">
                <a16:creationId xmlns:a16="http://schemas.microsoft.com/office/drawing/2014/main" id="{86FF14AD-98F9-5475-5175-1F945BB092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1003E6D-0475-6280-8E63-89A613D8B741}"/>
              </a:ext>
            </a:extLst>
          </p:cNvPr>
          <p:cNvSpPr>
            <a:spLocks noGrp="1"/>
          </p:cNvSpPr>
          <p:nvPr>
            <p:ph type="sldNum" sz="quarter" idx="4"/>
          </p:nvPr>
        </p:nvSpPr>
        <p:spPr>
          <a:xfrm>
            <a:off x="9318524"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E3BF9CB-CB48-9044-A60D-2529E8795C1F}" type="slidenum">
              <a:rPr lang="ja-JP" altLang="en-US" smtClean="0"/>
              <a:pPr/>
              <a:t>‹#›</a:t>
            </a:fld>
            <a:endParaRPr lang="ja-JP" altLang="en-US"/>
          </a:p>
        </p:txBody>
      </p:sp>
    </p:spTree>
    <p:extLst>
      <p:ext uri="{BB962C8B-B14F-4D97-AF65-F5344CB8AC3E}">
        <p14:creationId xmlns:p14="http://schemas.microsoft.com/office/powerpoint/2010/main" val="1898801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80.png"/></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0.png"/></Relationships>
</file>

<file path=ppt/slides/_rels/slide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0.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AA85BA3-631A-AC47-8DBD-BA26ED9EA6E8}"/>
              </a:ext>
            </a:extLst>
          </p:cNvPr>
          <p:cNvSpPr/>
          <p:nvPr/>
        </p:nvSpPr>
        <p:spPr>
          <a:xfrm>
            <a:off x="0" y="0"/>
            <a:ext cx="12192000" cy="487082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B8BBD8DD-E053-EC48-8F68-03E42EBB6514}"/>
              </a:ext>
            </a:extLst>
          </p:cNvPr>
          <p:cNvSpPr>
            <a:spLocks noGrp="1"/>
          </p:cNvSpPr>
          <p:nvPr>
            <p:ph type="ctrTitle"/>
          </p:nvPr>
        </p:nvSpPr>
        <p:spPr>
          <a:xfrm>
            <a:off x="424297" y="1696278"/>
            <a:ext cx="11343406" cy="1988364"/>
          </a:xfrm>
        </p:spPr>
        <p:txBody>
          <a:bodyPr anchor="b">
            <a:normAutofit/>
          </a:bodyPr>
          <a:lstStyle/>
          <a:p>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粒状性を考慮したラフ集合ベースの</a:t>
            </a:r>
            <a:br>
              <a:rPr lang="en-US" altLang="ja-JP"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b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混合多項分布型共クラスタリングに基づく</a:t>
            </a:r>
            <a:br>
              <a:rPr lang="en-US" altLang="ja-JP"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b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協調フィルタリング </a:t>
            </a:r>
            <a:endParaRPr lang="ja-JP" altLang="en-US" sz="3600" b="1"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3" name="字幕 2">
            <a:extLst>
              <a:ext uri="{FF2B5EF4-FFF2-40B4-BE49-F238E27FC236}">
                <a16:creationId xmlns:a16="http://schemas.microsoft.com/office/drawing/2014/main" id="{B6258AE3-B3C9-8947-A5B0-1EECD2CC10CA}"/>
              </a:ext>
            </a:extLst>
          </p:cNvPr>
          <p:cNvSpPr>
            <a:spLocks noGrp="1"/>
          </p:cNvSpPr>
          <p:nvPr>
            <p:ph type="subTitle" idx="1"/>
          </p:nvPr>
        </p:nvSpPr>
        <p:spPr>
          <a:xfrm>
            <a:off x="298580" y="4870824"/>
            <a:ext cx="11058054" cy="1458258"/>
          </a:xfrm>
        </p:spPr>
        <p:txBody>
          <a:bodyPr anchor="ctr">
            <a:normAutofit/>
          </a:bodyPr>
          <a:lstStyle/>
          <a:p>
            <a:pPr algn="r"/>
            <a:r>
              <a:rPr lang="ja-JP" altLang="en-US" sz="2800" dirty="0">
                <a:latin typeface="Meiryo" panose="020B0604030504040204" pitchFamily="34" charset="-128"/>
                <a:ea typeface="Meiryo" panose="020B0604030504040204" pitchFamily="34" charset="-128"/>
                <a:cs typeface="Arial" panose="020B0604020202020204" pitchFamily="34" charset="0"/>
              </a:rPr>
              <a:t>人間情報システム研究グループ</a:t>
            </a:r>
            <a:endParaRPr lang="en-US" altLang="ja-JP" sz="2800" dirty="0">
              <a:latin typeface="Meiryo" panose="020B0604030504040204" pitchFamily="34" charset="-128"/>
              <a:ea typeface="Meiryo" panose="020B0604030504040204" pitchFamily="34" charset="-128"/>
              <a:cs typeface="Arial" panose="020B0604020202020204" pitchFamily="34" charset="0"/>
            </a:endParaRPr>
          </a:p>
          <a:p>
            <a:pPr algn="r"/>
            <a:r>
              <a:rPr lang="en-US" altLang="ja-JP" sz="2800" dirty="0">
                <a:latin typeface="Meiryo" panose="020B0604030504040204" pitchFamily="34" charset="-128"/>
                <a:ea typeface="Meiryo" panose="020B0604030504040204" pitchFamily="34" charset="-128"/>
                <a:cs typeface="Arial" panose="020B0604020202020204" pitchFamily="34" charset="0"/>
              </a:rPr>
              <a:t>BGA22050</a:t>
            </a:r>
            <a:r>
              <a:rPr lang="ja-JP" altLang="en-US" sz="2800" dirty="0">
                <a:latin typeface="Meiryo" panose="020B0604030504040204" pitchFamily="34" charset="-128"/>
                <a:ea typeface="Meiryo" panose="020B0604030504040204" pitchFamily="34" charset="-128"/>
                <a:cs typeface="Arial" panose="020B0604020202020204" pitchFamily="34" charset="0"/>
              </a:rPr>
              <a:t>　毛利 憲竜</a:t>
            </a:r>
            <a:endParaRPr kumimoji="1" lang="en-US" altLang="ja-JP" sz="28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2231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73481" y="1400135"/>
            <a:ext cx="11645037" cy="467602"/>
          </a:xfrm>
        </p:spPr>
        <p:txBody>
          <a:bodyPr>
            <a:normAutofit/>
          </a:bodyPr>
          <a:lstStyle/>
          <a:p>
            <a:r>
              <a:rPr lang="ja-JP" altLang="en-US" sz="2400" dirty="0">
                <a:latin typeface="Meiryo" panose="020B0604030504040204" pitchFamily="34" charset="-128"/>
                <a:ea typeface="Meiryo" panose="020B0604030504040204" pitchFamily="34" charset="-128"/>
              </a:rPr>
              <a:t>対象の二項関係を設定し，対象空間を</a:t>
            </a:r>
            <a:r>
              <a:rPr lang="ja-JP" altLang="en-US" sz="2400">
                <a:latin typeface="Meiryo" panose="020B0604030504040204" pitchFamily="34" charset="-128"/>
                <a:ea typeface="Meiryo" panose="020B0604030504040204" pitchFamily="34" charset="-128"/>
              </a:rPr>
              <a:t>粒状化する</a:t>
            </a:r>
            <a:endParaRPr lang="en-US" altLang="ja-JP" sz="24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a:xfrm>
            <a:off x="9175318" y="6417984"/>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10</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2" y="74891"/>
            <a:ext cx="12058157"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solidFill>
                  <a:schemeClr val="bg1"/>
                </a:solidFill>
                <a:latin typeface="Arial" panose="020B0604020202020204" pitchFamily="34" charset="0"/>
                <a:cs typeface="Arial" panose="020B0604020202020204" pitchFamily="34" charset="0"/>
              </a:rPr>
              <a:t>Rough Set CCMM (RSCCMM)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2021</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6" name="表 5">
            <a:extLst>
              <a:ext uri="{FF2B5EF4-FFF2-40B4-BE49-F238E27FC236}">
                <a16:creationId xmlns:a16="http://schemas.microsoft.com/office/drawing/2014/main" id="{D83B0DD5-E311-CD39-F2FD-007358314FDD}"/>
              </a:ext>
            </a:extLst>
          </p:cNvPr>
          <p:cNvGraphicFramePr>
            <a:graphicFrameLocks noGrp="1"/>
          </p:cNvGraphicFramePr>
          <p:nvPr>
            <p:extLst>
              <p:ext uri="{D42A27DB-BD31-4B8C-83A1-F6EECF244321}">
                <p14:modId xmlns:p14="http://schemas.microsoft.com/office/powerpoint/2010/main" val="4036809934"/>
              </p:ext>
            </p:extLst>
          </p:nvPr>
        </p:nvGraphicFramePr>
        <p:xfrm>
          <a:off x="495294" y="2609155"/>
          <a:ext cx="5038656" cy="3805284"/>
        </p:xfrm>
        <a:graphic>
          <a:graphicData uri="http://schemas.openxmlformats.org/drawingml/2006/table">
            <a:tbl>
              <a:tblPr firstRow="1" bandRow="1">
                <a:tableStyleId>{5C22544A-7EE6-4342-B048-85BDC9FD1C3A}</a:tableStyleId>
              </a:tblPr>
              <a:tblGrid>
                <a:gridCol w="839776">
                  <a:extLst>
                    <a:ext uri="{9D8B030D-6E8A-4147-A177-3AD203B41FA5}">
                      <a16:colId xmlns:a16="http://schemas.microsoft.com/office/drawing/2014/main" val="1984532691"/>
                    </a:ext>
                  </a:extLst>
                </a:gridCol>
                <a:gridCol w="838376">
                  <a:extLst>
                    <a:ext uri="{9D8B030D-6E8A-4147-A177-3AD203B41FA5}">
                      <a16:colId xmlns:a16="http://schemas.microsoft.com/office/drawing/2014/main" val="2179075514"/>
                    </a:ext>
                  </a:extLst>
                </a:gridCol>
                <a:gridCol w="841176">
                  <a:extLst>
                    <a:ext uri="{9D8B030D-6E8A-4147-A177-3AD203B41FA5}">
                      <a16:colId xmlns:a16="http://schemas.microsoft.com/office/drawing/2014/main" val="2275899961"/>
                    </a:ext>
                  </a:extLst>
                </a:gridCol>
                <a:gridCol w="839776">
                  <a:extLst>
                    <a:ext uri="{9D8B030D-6E8A-4147-A177-3AD203B41FA5}">
                      <a16:colId xmlns:a16="http://schemas.microsoft.com/office/drawing/2014/main" val="3604320373"/>
                    </a:ext>
                  </a:extLst>
                </a:gridCol>
                <a:gridCol w="839776">
                  <a:extLst>
                    <a:ext uri="{9D8B030D-6E8A-4147-A177-3AD203B41FA5}">
                      <a16:colId xmlns:a16="http://schemas.microsoft.com/office/drawing/2014/main" val="3716012496"/>
                    </a:ext>
                  </a:extLst>
                </a:gridCol>
                <a:gridCol w="83977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13" name="テキスト ボックス 12">
            <a:extLst>
              <a:ext uri="{FF2B5EF4-FFF2-40B4-BE49-F238E27FC236}">
                <a16:creationId xmlns:a16="http://schemas.microsoft.com/office/drawing/2014/main" id="{DEDD86E0-4D1C-6C90-3A68-49C0C230B9DF}"/>
              </a:ext>
            </a:extLst>
          </p:cNvPr>
          <p:cNvSpPr txBox="1"/>
          <p:nvPr/>
        </p:nvSpPr>
        <p:spPr>
          <a:xfrm>
            <a:off x="437404" y="1884503"/>
            <a:ext cx="5600706" cy="707886"/>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endParaRPr kumimoji="1" lang="en-US" altLang="ja-JP" sz="2000" b="1" dirty="0">
              <a:latin typeface="Meiryo" panose="020B0604030504040204" pitchFamily="34" charset="-128"/>
              <a:ea typeface="Meiryo" panose="020B0604030504040204" pitchFamily="34" charset="-128"/>
            </a:endParaRPr>
          </a:p>
          <a:p>
            <a:r>
              <a:rPr kumimoji="1" lang="ja-JP" altLang="en-US" sz="2000" b="1" dirty="0">
                <a:latin typeface="Meiryo" panose="020B0604030504040204" pitchFamily="34" charset="-128"/>
                <a:ea typeface="Meiryo" panose="020B0604030504040204" pitchFamily="34" charset="-128"/>
              </a:rPr>
              <a:t>対象間の類似性に基づき二項関係を設定</a:t>
            </a:r>
          </a:p>
        </p:txBody>
      </p:sp>
      <p:sp>
        <p:nvSpPr>
          <p:cNvPr id="17" name="右矢印 16">
            <a:extLst>
              <a:ext uri="{FF2B5EF4-FFF2-40B4-BE49-F238E27FC236}">
                <a16:creationId xmlns:a16="http://schemas.microsoft.com/office/drawing/2014/main" id="{AFB4DF46-5D8A-C8B8-0E2B-2E6077F2862F}"/>
              </a:ext>
            </a:extLst>
          </p:cNvPr>
          <p:cNvSpPr/>
          <p:nvPr/>
        </p:nvSpPr>
        <p:spPr>
          <a:xfrm>
            <a:off x="5758311" y="4129313"/>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graphicFrame>
        <p:nvGraphicFramePr>
          <p:cNvPr id="28" name="表 27">
            <a:extLst>
              <a:ext uri="{FF2B5EF4-FFF2-40B4-BE49-F238E27FC236}">
                <a16:creationId xmlns:a16="http://schemas.microsoft.com/office/drawing/2014/main" id="{52A282DA-D91D-6151-BA6D-BD4704135E1F}"/>
              </a:ext>
            </a:extLst>
          </p:cNvPr>
          <p:cNvGraphicFramePr>
            <a:graphicFrameLocks noGrp="1"/>
          </p:cNvGraphicFramePr>
          <p:nvPr>
            <p:extLst>
              <p:ext uri="{D42A27DB-BD31-4B8C-83A1-F6EECF244321}">
                <p14:modId xmlns:p14="http://schemas.microsoft.com/office/powerpoint/2010/main" val="3323585868"/>
              </p:ext>
            </p:extLst>
          </p:nvPr>
        </p:nvGraphicFramePr>
        <p:xfrm>
          <a:off x="6559069" y="2609155"/>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35" name="楕円 10">
            <a:extLst>
              <a:ext uri="{FF2B5EF4-FFF2-40B4-BE49-F238E27FC236}">
                <a16:creationId xmlns:a16="http://schemas.microsoft.com/office/drawing/2014/main" id="{D5ACE10C-94FC-C4FB-AF9C-BC1B883BC054}"/>
              </a:ext>
            </a:extLst>
          </p:cNvPr>
          <p:cNvSpPr/>
          <p:nvPr/>
        </p:nvSpPr>
        <p:spPr>
          <a:xfrm>
            <a:off x="6589731" y="3283764"/>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楕円 10">
            <a:extLst>
              <a:ext uri="{FF2B5EF4-FFF2-40B4-BE49-F238E27FC236}">
                <a16:creationId xmlns:a16="http://schemas.microsoft.com/office/drawing/2014/main" id="{4B40794E-B513-0B8B-21C8-A790C12DCAD0}"/>
              </a:ext>
            </a:extLst>
          </p:cNvPr>
          <p:cNvSpPr/>
          <p:nvPr/>
        </p:nvSpPr>
        <p:spPr>
          <a:xfrm>
            <a:off x="6589731" y="3909164"/>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楕円 10">
            <a:extLst>
              <a:ext uri="{FF2B5EF4-FFF2-40B4-BE49-F238E27FC236}">
                <a16:creationId xmlns:a16="http://schemas.microsoft.com/office/drawing/2014/main" id="{D64AB5DF-4A16-08F7-1AFB-05D6E7E3860A}"/>
              </a:ext>
            </a:extLst>
          </p:cNvPr>
          <p:cNvSpPr/>
          <p:nvPr/>
        </p:nvSpPr>
        <p:spPr>
          <a:xfrm>
            <a:off x="6605355" y="5162649"/>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右中かっこ 17">
            <a:extLst>
              <a:ext uri="{FF2B5EF4-FFF2-40B4-BE49-F238E27FC236}">
                <a16:creationId xmlns:a16="http://schemas.microsoft.com/office/drawing/2014/main" id="{C57AB836-CCD2-7B01-4912-4DFE0665E664}"/>
              </a:ext>
            </a:extLst>
          </p:cNvPr>
          <p:cNvSpPr/>
          <p:nvPr/>
        </p:nvSpPr>
        <p:spPr>
          <a:xfrm>
            <a:off x="1125883" y="4003144"/>
            <a:ext cx="515034" cy="957943"/>
          </a:xfrm>
          <a:prstGeom prst="rightBrace">
            <a:avLst>
              <a:gd name="adj1" fmla="val 8333"/>
              <a:gd name="adj2" fmla="val 4272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4142435-EB23-927B-0089-35E6DE15E06E}"/>
              </a:ext>
            </a:extLst>
          </p:cNvPr>
          <p:cNvSpPr txBox="1"/>
          <p:nvPr/>
        </p:nvSpPr>
        <p:spPr>
          <a:xfrm>
            <a:off x="1695196" y="4221643"/>
            <a:ext cx="1800493" cy="369332"/>
          </a:xfrm>
          <a:prstGeom prst="rect">
            <a:avLst/>
          </a:prstGeom>
          <a:solidFill>
            <a:schemeClr val="bg1"/>
          </a:solidFill>
          <a:ln>
            <a:solidFill>
              <a:schemeClr val="tx1"/>
            </a:solidFill>
          </a:ln>
        </p:spPr>
        <p:txBody>
          <a:bodyPr wrap="none" rtlCol="0">
            <a:spAutoFit/>
          </a:bodyPr>
          <a:lstStyle/>
          <a:p>
            <a:r>
              <a:rPr lang="ja-JP" altLang="en-US" b="1" dirty="0">
                <a:latin typeface="Meiryo" panose="020B0604030504040204" pitchFamily="34" charset="-128"/>
                <a:ea typeface="Meiryo" panose="020B0604030504040204" pitchFamily="34" charset="-128"/>
              </a:rPr>
              <a:t>二項関係がある</a:t>
            </a:r>
            <a:endParaRPr kumimoji="1" lang="ja-JP" altLang="en-US" b="1" dirty="0">
              <a:latin typeface="Meiryo" panose="020B0604030504040204" pitchFamily="34" charset="-128"/>
              <a:ea typeface="Meiryo" panose="020B0604030504040204" pitchFamily="34" charset="-128"/>
            </a:endParaRPr>
          </a:p>
        </p:txBody>
      </p:sp>
      <p:sp>
        <p:nvSpPr>
          <p:cNvPr id="20" name="右中かっこ 19">
            <a:extLst>
              <a:ext uri="{FF2B5EF4-FFF2-40B4-BE49-F238E27FC236}">
                <a16:creationId xmlns:a16="http://schemas.microsoft.com/office/drawing/2014/main" id="{0ED7216A-D39E-1B1C-0A6C-7AA3564EC87A}"/>
              </a:ext>
            </a:extLst>
          </p:cNvPr>
          <p:cNvSpPr/>
          <p:nvPr/>
        </p:nvSpPr>
        <p:spPr>
          <a:xfrm>
            <a:off x="1125883" y="5292953"/>
            <a:ext cx="515034" cy="957943"/>
          </a:xfrm>
          <a:prstGeom prst="rightBrace">
            <a:avLst>
              <a:gd name="adj1" fmla="val 8333"/>
              <a:gd name="adj2" fmla="val 4272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2183A04-CB6A-B242-F31C-7AC2F2E3FA95}"/>
              </a:ext>
            </a:extLst>
          </p:cNvPr>
          <p:cNvSpPr txBox="1"/>
          <p:nvPr/>
        </p:nvSpPr>
        <p:spPr>
          <a:xfrm>
            <a:off x="6550669" y="2178615"/>
            <a:ext cx="3798187"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r>
              <a:rPr lang="ja-JP" altLang="en-US" sz="2000" b="1" dirty="0">
                <a:latin typeface="Meiryo" panose="020B0604030504040204" pitchFamily="34" charset="-128"/>
                <a:ea typeface="Meiryo" panose="020B0604030504040204" pitchFamily="34" charset="-128"/>
              </a:rPr>
              <a:t>：</a:t>
            </a:r>
            <a:r>
              <a:rPr kumimoji="1" lang="ja-JP" altLang="en-US" sz="2000" b="1" dirty="0">
                <a:latin typeface="Meiryo" panose="020B0604030504040204" pitchFamily="34" charset="-128"/>
                <a:ea typeface="Meiryo" panose="020B0604030504040204" pitchFamily="34" charset="-128"/>
              </a:rPr>
              <a:t>粒状化</a:t>
            </a:r>
          </a:p>
        </p:txBody>
      </p:sp>
      <p:sp>
        <p:nvSpPr>
          <p:cNvPr id="25" name="テキスト ボックス 24">
            <a:extLst>
              <a:ext uri="{FF2B5EF4-FFF2-40B4-BE49-F238E27FC236}">
                <a16:creationId xmlns:a16="http://schemas.microsoft.com/office/drawing/2014/main" id="{A3932630-C189-977B-B594-4309CE4A5DB1}"/>
              </a:ext>
            </a:extLst>
          </p:cNvPr>
          <p:cNvSpPr txBox="1"/>
          <p:nvPr/>
        </p:nvSpPr>
        <p:spPr>
          <a:xfrm>
            <a:off x="1695196" y="5485534"/>
            <a:ext cx="1800493" cy="369332"/>
          </a:xfrm>
          <a:prstGeom prst="rect">
            <a:avLst/>
          </a:prstGeom>
          <a:solidFill>
            <a:schemeClr val="bg1"/>
          </a:solidFill>
          <a:ln>
            <a:solidFill>
              <a:schemeClr val="tx1"/>
            </a:solidFill>
          </a:ln>
        </p:spPr>
        <p:txBody>
          <a:bodyPr wrap="none" rtlCol="0">
            <a:spAutoFit/>
          </a:bodyPr>
          <a:lstStyle/>
          <a:p>
            <a:r>
              <a:rPr lang="ja-JP" altLang="en-US" b="1" dirty="0">
                <a:latin typeface="Meiryo" panose="020B0604030504040204" pitchFamily="34" charset="-128"/>
                <a:ea typeface="Meiryo" panose="020B0604030504040204" pitchFamily="34" charset="-128"/>
              </a:rPr>
              <a:t>二項関係がある</a:t>
            </a:r>
            <a:endParaRPr kumimoji="1" lang="ja-JP" altLang="en-US"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9253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465084" y="1348786"/>
            <a:ext cx="11132642" cy="804082"/>
          </a:xfrm>
        </p:spPr>
        <p:txBody>
          <a:bodyPr>
            <a:noAutofit/>
          </a:bodyPr>
          <a:lstStyle/>
          <a:p>
            <a:pPr>
              <a:lnSpc>
                <a:spcPts val="3040"/>
              </a:lnSpc>
            </a:pPr>
            <a:r>
              <a:rPr lang="en-US" altLang="ja-JP" sz="2400" dirty="0">
                <a:latin typeface="Meiryo" panose="020B0604030504040204" pitchFamily="34" charset="-128"/>
                <a:ea typeface="Meiryo" panose="020B0604030504040204" pitchFamily="34" charset="-128"/>
              </a:rPr>
              <a:t>HCCMM</a:t>
            </a:r>
            <a:r>
              <a:rPr lang="ja-JP" altLang="en-US" sz="2400" dirty="0">
                <a:latin typeface="Meiryo" panose="020B0604030504040204" pitchFamily="34" charset="-128"/>
                <a:ea typeface="Meiryo" panose="020B0604030504040204" pitchFamily="34" charset="-128"/>
              </a:rPr>
              <a:t>法によって，暫定共クラスター</a:t>
            </a:r>
            <a:r>
              <a:rPr lang="ja-JP" altLang="en-US" sz="2400">
                <a:latin typeface="Meiryo" panose="020B0604030504040204" pitchFamily="34" charset="-128"/>
                <a:ea typeface="Meiryo" panose="020B0604030504040204" pitchFamily="34" charset="-128"/>
              </a:rPr>
              <a:t>を抽出し，粒</a:t>
            </a:r>
            <a:r>
              <a:rPr lang="ja-JP" altLang="en-US" sz="2400" dirty="0">
                <a:latin typeface="Meiryo" panose="020B0604030504040204" pitchFamily="34" charset="-128"/>
                <a:ea typeface="Meiryo" panose="020B0604030504040204" pitchFamily="34" charset="-128"/>
              </a:rPr>
              <a:t>単位で共クラスターへの帰属を</a:t>
            </a:r>
            <a:r>
              <a:rPr lang="ja-JP" altLang="en-US" sz="2400">
                <a:latin typeface="Meiryo" panose="020B0604030504040204" pitchFamily="34" charset="-128"/>
                <a:ea typeface="Meiryo" panose="020B0604030504040204" pitchFamily="34" charset="-128"/>
              </a:rPr>
              <a:t>判定する</a:t>
            </a:r>
            <a:endParaRPr lang="en-US" altLang="ja-JP" sz="24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a:xfrm>
            <a:off x="9330974" y="6350033"/>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11</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2" y="74891"/>
            <a:ext cx="12058157"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solidFill>
                  <a:schemeClr val="bg1"/>
                </a:solidFill>
                <a:latin typeface="Arial" panose="020B0604020202020204" pitchFamily="34" charset="0"/>
                <a:cs typeface="Arial" panose="020B0604020202020204" pitchFamily="34" charset="0"/>
              </a:rPr>
              <a:t>Rough Set CCMM (RSCCMM)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2021</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6" name="表 5">
            <a:extLst>
              <a:ext uri="{FF2B5EF4-FFF2-40B4-BE49-F238E27FC236}">
                <a16:creationId xmlns:a16="http://schemas.microsoft.com/office/drawing/2014/main" id="{D83B0DD5-E311-CD39-F2FD-007358314FDD}"/>
              </a:ext>
            </a:extLst>
          </p:cNvPr>
          <p:cNvGraphicFramePr>
            <a:graphicFrameLocks noGrp="1"/>
          </p:cNvGraphicFramePr>
          <p:nvPr>
            <p:extLst>
              <p:ext uri="{D42A27DB-BD31-4B8C-83A1-F6EECF244321}">
                <p14:modId xmlns:p14="http://schemas.microsoft.com/office/powerpoint/2010/main" val="75164486"/>
              </p:ext>
            </p:extLst>
          </p:nvPr>
        </p:nvGraphicFramePr>
        <p:xfrm>
          <a:off x="495294" y="2643902"/>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7" name="角丸四角形 6">
            <a:extLst>
              <a:ext uri="{FF2B5EF4-FFF2-40B4-BE49-F238E27FC236}">
                <a16:creationId xmlns:a16="http://schemas.microsoft.com/office/drawing/2014/main" id="{5C5828B4-4E0B-11AA-AFC1-7BC65A0D1A2C}"/>
              </a:ext>
            </a:extLst>
          </p:cNvPr>
          <p:cNvSpPr/>
          <p:nvPr/>
        </p:nvSpPr>
        <p:spPr>
          <a:xfrm>
            <a:off x="1394438" y="3301644"/>
            <a:ext cx="1570694" cy="12118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8" name="角丸四角形 7">
            <a:extLst>
              <a:ext uri="{FF2B5EF4-FFF2-40B4-BE49-F238E27FC236}">
                <a16:creationId xmlns:a16="http://schemas.microsoft.com/office/drawing/2014/main" id="{03958031-564C-BFCD-8465-2FD9317DC40C}"/>
              </a:ext>
            </a:extLst>
          </p:cNvPr>
          <p:cNvSpPr/>
          <p:nvPr/>
        </p:nvSpPr>
        <p:spPr>
          <a:xfrm>
            <a:off x="3061600" y="4590616"/>
            <a:ext cx="2417650" cy="179693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C8646DDB-46AB-727E-FC15-9A39D4D564ED}"/>
              </a:ext>
            </a:extLst>
          </p:cNvPr>
          <p:cNvSpPr/>
          <p:nvPr/>
        </p:nvSpPr>
        <p:spPr>
          <a:xfrm>
            <a:off x="1394438" y="3095077"/>
            <a:ext cx="1570694" cy="301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BCA5878B-5891-E7B4-1132-DE4D56574495}"/>
              </a:ext>
            </a:extLst>
          </p:cNvPr>
          <p:cNvSpPr/>
          <p:nvPr/>
        </p:nvSpPr>
        <p:spPr>
          <a:xfrm>
            <a:off x="3495689" y="4349969"/>
            <a:ext cx="1703132" cy="324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DEDD86E0-4D1C-6C90-3A68-49C0C230B9DF}"/>
              </a:ext>
            </a:extLst>
          </p:cNvPr>
          <p:cNvSpPr txBox="1"/>
          <p:nvPr/>
        </p:nvSpPr>
        <p:spPr>
          <a:xfrm>
            <a:off x="495294" y="2252378"/>
            <a:ext cx="4573095"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r>
              <a:rPr kumimoji="1" lang="en-US" altLang="ja-JP" sz="2000" b="1" dirty="0">
                <a:latin typeface="Meiryo" panose="020B0604030504040204" pitchFamily="34" charset="-128"/>
                <a:ea typeface="Meiryo" panose="020B0604030504040204" pitchFamily="34" charset="-128"/>
              </a:rPr>
              <a:t>: </a:t>
            </a:r>
            <a:r>
              <a:rPr kumimoji="1" lang="ja-JP" altLang="en-US" sz="2000" b="1" dirty="0">
                <a:latin typeface="Meiryo" panose="020B0604030504040204" pitchFamily="34" charset="-128"/>
                <a:ea typeface="Meiryo" panose="020B0604030504040204" pitchFamily="34" charset="-128"/>
              </a:rPr>
              <a:t>ハードな分割</a:t>
            </a:r>
          </a:p>
        </p:txBody>
      </p:sp>
      <p:sp>
        <p:nvSpPr>
          <p:cNvPr id="17" name="右矢印 16">
            <a:extLst>
              <a:ext uri="{FF2B5EF4-FFF2-40B4-BE49-F238E27FC236}">
                <a16:creationId xmlns:a16="http://schemas.microsoft.com/office/drawing/2014/main" id="{AFB4DF46-5D8A-C8B8-0E2B-2E6077F2862F}"/>
              </a:ext>
            </a:extLst>
          </p:cNvPr>
          <p:cNvSpPr/>
          <p:nvPr/>
        </p:nvSpPr>
        <p:spPr>
          <a:xfrm>
            <a:off x="5758311" y="4129313"/>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2" name="楕円 10">
            <a:extLst>
              <a:ext uri="{FF2B5EF4-FFF2-40B4-BE49-F238E27FC236}">
                <a16:creationId xmlns:a16="http://schemas.microsoft.com/office/drawing/2014/main" id="{324F7C95-8467-CF37-79D9-9ED5AD403CDF}"/>
              </a:ext>
            </a:extLst>
          </p:cNvPr>
          <p:cNvSpPr/>
          <p:nvPr/>
        </p:nvSpPr>
        <p:spPr>
          <a:xfrm>
            <a:off x="525256" y="3316815"/>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楕円 10">
            <a:extLst>
              <a:ext uri="{FF2B5EF4-FFF2-40B4-BE49-F238E27FC236}">
                <a16:creationId xmlns:a16="http://schemas.microsoft.com/office/drawing/2014/main" id="{497A1BD5-5F2A-BD8B-5466-8FD895ACBEB4}"/>
              </a:ext>
            </a:extLst>
          </p:cNvPr>
          <p:cNvSpPr/>
          <p:nvPr/>
        </p:nvSpPr>
        <p:spPr>
          <a:xfrm>
            <a:off x="536058" y="3942215"/>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10">
            <a:extLst>
              <a:ext uri="{FF2B5EF4-FFF2-40B4-BE49-F238E27FC236}">
                <a16:creationId xmlns:a16="http://schemas.microsoft.com/office/drawing/2014/main" id="{42B6F46D-4B85-55E1-0503-0F6CD0AA9DDB}"/>
              </a:ext>
            </a:extLst>
          </p:cNvPr>
          <p:cNvSpPr/>
          <p:nvPr/>
        </p:nvSpPr>
        <p:spPr>
          <a:xfrm>
            <a:off x="536058" y="5195700"/>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8" name="表 27">
            <a:extLst>
              <a:ext uri="{FF2B5EF4-FFF2-40B4-BE49-F238E27FC236}">
                <a16:creationId xmlns:a16="http://schemas.microsoft.com/office/drawing/2014/main" id="{52A282DA-D91D-6151-BA6D-BD4704135E1F}"/>
              </a:ext>
            </a:extLst>
          </p:cNvPr>
          <p:cNvGraphicFramePr>
            <a:graphicFrameLocks noGrp="1"/>
          </p:cNvGraphicFramePr>
          <p:nvPr>
            <p:extLst>
              <p:ext uri="{D42A27DB-BD31-4B8C-83A1-F6EECF244321}">
                <p14:modId xmlns:p14="http://schemas.microsoft.com/office/powerpoint/2010/main" val="1852893802"/>
              </p:ext>
            </p:extLst>
          </p:nvPr>
        </p:nvGraphicFramePr>
        <p:xfrm>
          <a:off x="6553248" y="2643902"/>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30" name="角丸四角形 29">
            <a:extLst>
              <a:ext uri="{FF2B5EF4-FFF2-40B4-BE49-F238E27FC236}">
                <a16:creationId xmlns:a16="http://schemas.microsoft.com/office/drawing/2014/main" id="{A2A700DB-84DE-DC91-31E7-7F4DA2D60A1E}"/>
              </a:ext>
            </a:extLst>
          </p:cNvPr>
          <p:cNvSpPr/>
          <p:nvPr/>
        </p:nvSpPr>
        <p:spPr>
          <a:xfrm>
            <a:off x="7422430" y="3396109"/>
            <a:ext cx="2434840" cy="169892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2" name="角丸四角形 31">
            <a:extLst>
              <a:ext uri="{FF2B5EF4-FFF2-40B4-BE49-F238E27FC236}">
                <a16:creationId xmlns:a16="http://schemas.microsoft.com/office/drawing/2014/main" id="{CB8A00EF-2C85-1377-060F-EFB7BBE89E1D}"/>
              </a:ext>
            </a:extLst>
          </p:cNvPr>
          <p:cNvSpPr/>
          <p:nvPr/>
        </p:nvSpPr>
        <p:spPr>
          <a:xfrm>
            <a:off x="8308802" y="3965913"/>
            <a:ext cx="3184372" cy="242163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4A0CCE92-CE2D-76DE-07E3-F0575421309B}"/>
              </a:ext>
            </a:extLst>
          </p:cNvPr>
          <p:cNvSpPr/>
          <p:nvPr/>
        </p:nvSpPr>
        <p:spPr>
          <a:xfrm>
            <a:off x="7854503" y="3142701"/>
            <a:ext cx="1570694" cy="301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C2EA86F1-8716-0EB5-6C14-18B1D7D91AD3}"/>
              </a:ext>
            </a:extLst>
          </p:cNvPr>
          <p:cNvSpPr/>
          <p:nvPr/>
        </p:nvSpPr>
        <p:spPr>
          <a:xfrm>
            <a:off x="9982029" y="3742015"/>
            <a:ext cx="1703132" cy="324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35" name="楕円 10">
            <a:extLst>
              <a:ext uri="{FF2B5EF4-FFF2-40B4-BE49-F238E27FC236}">
                <a16:creationId xmlns:a16="http://schemas.microsoft.com/office/drawing/2014/main" id="{D5ACE10C-94FC-C4FB-AF9C-BC1B883BC054}"/>
              </a:ext>
            </a:extLst>
          </p:cNvPr>
          <p:cNvSpPr/>
          <p:nvPr/>
        </p:nvSpPr>
        <p:spPr>
          <a:xfrm>
            <a:off x="6583910" y="3316815"/>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楕円 10">
            <a:extLst>
              <a:ext uri="{FF2B5EF4-FFF2-40B4-BE49-F238E27FC236}">
                <a16:creationId xmlns:a16="http://schemas.microsoft.com/office/drawing/2014/main" id="{4B40794E-B513-0B8B-21C8-A790C12DCAD0}"/>
              </a:ext>
            </a:extLst>
          </p:cNvPr>
          <p:cNvSpPr/>
          <p:nvPr/>
        </p:nvSpPr>
        <p:spPr>
          <a:xfrm>
            <a:off x="6583910" y="3942215"/>
            <a:ext cx="751084" cy="121185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楕円 10">
            <a:extLst>
              <a:ext uri="{FF2B5EF4-FFF2-40B4-BE49-F238E27FC236}">
                <a16:creationId xmlns:a16="http://schemas.microsoft.com/office/drawing/2014/main" id="{D64AB5DF-4A16-08F7-1AFB-05D6E7E3860A}"/>
              </a:ext>
            </a:extLst>
          </p:cNvPr>
          <p:cNvSpPr/>
          <p:nvPr/>
        </p:nvSpPr>
        <p:spPr>
          <a:xfrm>
            <a:off x="6599534" y="5195700"/>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1B17AD7F-BE72-4001-6AA1-36E5DD62D82D}"/>
              </a:ext>
            </a:extLst>
          </p:cNvPr>
          <p:cNvSpPr txBox="1"/>
          <p:nvPr/>
        </p:nvSpPr>
        <p:spPr>
          <a:xfrm>
            <a:off x="6553248" y="2257683"/>
            <a:ext cx="4573095"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r>
              <a:rPr kumimoji="1" lang="en-US" altLang="ja-JP" sz="2000" b="1" dirty="0">
                <a:latin typeface="Meiryo" panose="020B0604030504040204" pitchFamily="34" charset="-128"/>
                <a:ea typeface="Meiryo" panose="020B0604030504040204" pitchFamily="34" charset="-128"/>
              </a:rPr>
              <a:t>: </a:t>
            </a:r>
            <a:r>
              <a:rPr kumimoji="1" lang="ja-JP" altLang="en-US" sz="2000" b="1" dirty="0">
                <a:latin typeface="Meiryo" panose="020B0604030504040204" pitchFamily="34" charset="-128"/>
                <a:ea typeface="Meiryo" panose="020B0604030504040204" pitchFamily="34" charset="-128"/>
              </a:rPr>
              <a:t>粒単位での帰属判定</a:t>
            </a:r>
          </a:p>
        </p:txBody>
      </p:sp>
    </p:spTree>
    <p:extLst>
      <p:ext uri="{BB962C8B-B14F-4D97-AF65-F5344CB8AC3E}">
        <p14:creationId xmlns:p14="http://schemas.microsoft.com/office/powerpoint/2010/main" val="336545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B86E5-948E-ABA3-1100-1F16D4C5D84D}"/>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F10D9572-531D-1611-0244-260F159C7DFE}"/>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28BC385C-3451-F6B3-4E82-047AB9EA27EA}"/>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9" name="スライド番号プレースホルダー 8">
            <a:extLst>
              <a:ext uri="{FF2B5EF4-FFF2-40B4-BE49-F238E27FC236}">
                <a16:creationId xmlns:a16="http://schemas.microsoft.com/office/drawing/2014/main" id="{07626390-B114-0CA6-08BC-0FB8A9FEDFF1}"/>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12</a:t>
            </a:fld>
            <a:endParaRPr kumimoji="1" lang="ja-JP" altLang="en-US" sz="1600">
              <a:latin typeface="Arial" panose="020B0604020202020204" pitchFamily="34" charset="0"/>
              <a:cs typeface="Arial" panose="020B0604020202020204" pitchFamily="34" charset="0"/>
            </a:endParaRPr>
          </a:p>
        </p:txBody>
      </p:sp>
      <p:sp>
        <p:nvSpPr>
          <p:cNvPr id="12" name="コンテンツ プレースホルダー 2">
            <a:extLst>
              <a:ext uri="{FF2B5EF4-FFF2-40B4-BE49-F238E27FC236}">
                <a16:creationId xmlns:a16="http://schemas.microsoft.com/office/drawing/2014/main" id="{50D5C9F9-939A-DE50-8E9A-A6399CE2F1C0}"/>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クラスタリング</a:t>
            </a:r>
            <a:r>
              <a:rPr kumimoji="1"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HCM, RCM, RSCM</a:t>
            </a:r>
            <a:r>
              <a:rPr kumimoji="1"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latin typeface="Meiryo" panose="020B0604030504040204" pitchFamily="34" charset="-128"/>
                <a:ea typeface="Meiryo" panose="020B0604030504040204" pitchFamily="34" charset="-128"/>
                <a:cs typeface="Arial" panose="020B0604020202020204" pitchFamily="34" charset="0"/>
              </a:rPr>
              <a:t>3.</a:t>
            </a:r>
            <a:r>
              <a:rPr lang="en-US" altLang="ja-JP" b="1" dirty="0">
                <a:latin typeface="Meiryo" panose="020B0604030504040204" pitchFamily="34" charset="-128"/>
                <a:ea typeface="Meiryo" panose="020B0604030504040204" pitchFamily="34" charset="-128"/>
                <a:cs typeface="Arial" panose="020B0604020202020204" pitchFamily="34" charset="0"/>
              </a:rPr>
              <a:t> RSCCMM</a:t>
            </a:r>
            <a:r>
              <a:rPr lang="ja-JP" altLang="en-US" b="1" dirty="0">
                <a:latin typeface="Meiryo" panose="020B0604030504040204" pitchFamily="34" charset="-128"/>
                <a:ea typeface="Meiryo" panose="020B0604030504040204" pitchFamily="34" charset="-128"/>
                <a:cs typeface="Arial" panose="020B0604020202020204" pitchFamily="34" charset="0"/>
              </a:rPr>
              <a:t>に基づく協調フィルタリング</a:t>
            </a:r>
            <a:r>
              <a:rPr lang="ja-JP" altLang="en-US" sz="2400" b="1" dirty="0">
                <a:latin typeface="Meiryo" panose="020B0604030504040204" pitchFamily="34" charset="-128"/>
                <a:ea typeface="Meiryo" panose="020B0604030504040204" pitchFamily="34" charset="-128"/>
                <a:cs typeface="Arial" panose="020B0604020202020204" pitchFamily="34" charset="0"/>
              </a:rPr>
              <a:t>（</a:t>
            </a:r>
            <a:r>
              <a:rPr lang="en-US" altLang="ja-JP" sz="2400" b="1" dirty="0">
                <a:latin typeface="Meiryo" panose="020B0604030504040204" pitchFamily="34" charset="-128"/>
                <a:ea typeface="Meiryo" panose="020B0604030504040204" pitchFamily="34" charset="-128"/>
                <a:cs typeface="Arial" panose="020B0604020202020204" pitchFamily="34" charset="0"/>
              </a:rPr>
              <a:t>RSCCMM-CF</a:t>
            </a:r>
            <a:r>
              <a:rPr lang="ja-JP" altLang="en-US" sz="2400" b="1" dirty="0">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15862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a:extLst>
              <a:ext uri="{FF2B5EF4-FFF2-40B4-BE49-F238E27FC236}">
                <a16:creationId xmlns:a16="http://schemas.microsoft.com/office/drawing/2014/main" id="{BDD429BE-BC0F-6C49-BA0F-EBD377DFDA92}"/>
              </a:ext>
            </a:extLst>
          </p:cNvPr>
          <p:cNvSpPr/>
          <p:nvPr/>
        </p:nvSpPr>
        <p:spPr>
          <a:xfrm>
            <a:off x="1533856" y="5306699"/>
            <a:ext cx="9124285" cy="103366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2400" dirty="0">
                <a:solidFill>
                  <a:sysClr val="windowText" lastClr="000000"/>
                </a:solidFill>
                <a:latin typeface="Meiryo" panose="020B0604030504040204" pitchFamily="34" charset="-128"/>
                <a:ea typeface="Meiryo" panose="020B0604030504040204" pitchFamily="34" charset="-128"/>
              </a:rPr>
              <a:t>RSCCMM</a:t>
            </a:r>
            <a:r>
              <a:rPr kumimoji="1" lang="ja-JP" altLang="en-US" sz="2400" dirty="0">
                <a:solidFill>
                  <a:sysClr val="windowText" lastClr="000000"/>
                </a:solidFill>
                <a:latin typeface="Meiryo" panose="020B0604030504040204" pitchFamily="34" charset="-128"/>
                <a:ea typeface="Meiryo" panose="020B0604030504040204" pitchFamily="34" charset="-128"/>
              </a:rPr>
              <a:t>法</a:t>
            </a:r>
            <a:r>
              <a:rPr lang="ja-JP" altLang="en-US" sz="2400" dirty="0">
                <a:solidFill>
                  <a:sysClr val="windowText" lastClr="000000"/>
                </a:solidFill>
                <a:latin typeface="Meiryo" panose="020B0604030504040204" pitchFamily="34" charset="-128"/>
                <a:ea typeface="Meiryo" panose="020B0604030504040204" pitchFamily="34" charset="-128"/>
              </a:rPr>
              <a:t>によるクラスタリングによって抽出された，</a:t>
            </a:r>
            <a:br>
              <a:rPr lang="en-US" altLang="ja-JP" sz="2400" dirty="0">
                <a:solidFill>
                  <a:sysClr val="windowText" lastClr="000000"/>
                </a:solidFill>
                <a:latin typeface="Meiryo" panose="020B0604030504040204" pitchFamily="34" charset="-128"/>
                <a:ea typeface="Meiryo" panose="020B0604030504040204" pitchFamily="34" charset="-128"/>
              </a:rPr>
            </a:br>
            <a:r>
              <a:rPr lang="ja-JP" altLang="en-US" sz="2400" dirty="0">
                <a:solidFill>
                  <a:sysClr val="windowText" lastClr="000000"/>
                </a:solidFill>
                <a:latin typeface="Meiryo" panose="020B0604030504040204" pitchFamily="34" charset="-128"/>
                <a:ea typeface="Meiryo" panose="020B0604030504040204" pitchFamily="34" charset="-128"/>
              </a:rPr>
              <a:t>それぞれの共クラスター内で嗜好度の高いコンテンツを推薦</a:t>
            </a:r>
            <a:endParaRPr kumimoji="1" lang="ja-JP" altLang="en-US" sz="2400" dirty="0">
              <a:solidFill>
                <a:sysClr val="windowText" lastClr="000000"/>
              </a:solidFill>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en-US" altLang="ja-JP" sz="3200" dirty="0">
                <a:solidFill>
                  <a:srgbClr val="FFFFFF"/>
                </a:solidFill>
                <a:latin typeface="Arial" panose="020B0604020202020204" pitchFamily="34" charset="0"/>
                <a:cs typeface="Arial" panose="020B0604020202020204" pitchFamily="34" charset="0"/>
              </a:rPr>
              <a:t>RSCCMM</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kumimoji="1" lang="en-US" altLang="ja-JP" sz="3200" dirty="0">
                <a:solidFill>
                  <a:srgbClr val="FFFFFF"/>
                </a:solidFill>
                <a:latin typeface="Arial" panose="020B0604020202020204" pitchFamily="34" charset="0"/>
                <a:cs typeface="Arial" panose="020B0604020202020204" pitchFamily="34" charset="0"/>
              </a:rPr>
              <a:t>(RSCCMM-CF)</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13</a:t>
            </a:fld>
            <a:endParaRPr kumimoji="1" lang="ja-JP" altLang="en-US" sz="1600">
              <a:latin typeface="Arial" panose="020B0604020202020204" pitchFamily="34" charset="0"/>
              <a:cs typeface="Arial" panose="020B0604020202020204" pitchFamily="34" charset="0"/>
            </a:endParaRPr>
          </a:p>
        </p:txBody>
      </p:sp>
      <p:sp>
        <p:nvSpPr>
          <p:cNvPr id="9" name="角丸四角形 8">
            <a:extLst>
              <a:ext uri="{FF2B5EF4-FFF2-40B4-BE49-F238E27FC236}">
                <a16:creationId xmlns:a16="http://schemas.microsoft.com/office/drawing/2014/main" id="{E430300B-556B-6643-A382-4C9642C90DA1}"/>
              </a:ext>
            </a:extLst>
          </p:cNvPr>
          <p:cNvSpPr/>
          <p:nvPr/>
        </p:nvSpPr>
        <p:spPr>
          <a:xfrm>
            <a:off x="324367" y="1395638"/>
            <a:ext cx="5847833" cy="59015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協調フィルタリングが対象とするデータ</a:t>
            </a:r>
          </a:p>
        </p:txBody>
      </p:sp>
      <p:sp>
        <p:nvSpPr>
          <p:cNvPr id="16" name="下矢印 15">
            <a:extLst>
              <a:ext uri="{FF2B5EF4-FFF2-40B4-BE49-F238E27FC236}">
                <a16:creationId xmlns:a16="http://schemas.microsoft.com/office/drawing/2014/main" id="{6C72907B-ADD8-D048-919F-7DE04F813978}"/>
              </a:ext>
            </a:extLst>
          </p:cNvPr>
          <p:cNvSpPr/>
          <p:nvPr/>
        </p:nvSpPr>
        <p:spPr>
          <a:xfrm>
            <a:off x="633965" y="2191737"/>
            <a:ext cx="566057" cy="674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下矢印 28">
            <a:extLst>
              <a:ext uri="{FF2B5EF4-FFF2-40B4-BE49-F238E27FC236}">
                <a16:creationId xmlns:a16="http://schemas.microsoft.com/office/drawing/2014/main" id="{ECF759CE-E062-9247-AFCC-471719CFFAC3}"/>
              </a:ext>
            </a:extLst>
          </p:cNvPr>
          <p:cNvSpPr/>
          <p:nvPr/>
        </p:nvSpPr>
        <p:spPr>
          <a:xfrm>
            <a:off x="633965" y="3744771"/>
            <a:ext cx="566057" cy="67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 name="角丸四角形 29">
            <a:extLst>
              <a:ext uri="{FF2B5EF4-FFF2-40B4-BE49-F238E27FC236}">
                <a16:creationId xmlns:a16="http://schemas.microsoft.com/office/drawing/2014/main" id="{4D59DAB9-14F5-9642-9109-860CC9899F59}"/>
              </a:ext>
            </a:extLst>
          </p:cNvPr>
          <p:cNvSpPr/>
          <p:nvPr/>
        </p:nvSpPr>
        <p:spPr>
          <a:xfrm>
            <a:off x="324367" y="2980613"/>
            <a:ext cx="5956689" cy="59016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RSCCMM</a:t>
            </a: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法によるラフ共クラスタリング</a:t>
            </a:r>
          </a:p>
        </p:txBody>
      </p:sp>
      <p:sp>
        <p:nvSpPr>
          <p:cNvPr id="35" name="角丸四角形 34">
            <a:extLst>
              <a:ext uri="{FF2B5EF4-FFF2-40B4-BE49-F238E27FC236}">
                <a16:creationId xmlns:a16="http://schemas.microsoft.com/office/drawing/2014/main" id="{E3BBE807-35DF-CD4F-96BB-B14F9F4A95A5}"/>
              </a:ext>
            </a:extLst>
          </p:cNvPr>
          <p:cNvSpPr/>
          <p:nvPr/>
        </p:nvSpPr>
        <p:spPr>
          <a:xfrm>
            <a:off x="324367" y="4632390"/>
            <a:ext cx="4467970" cy="67430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協調フィルタリングへの応用</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7652A96-66C9-6B42-A205-F554C145C2C2}"/>
                  </a:ext>
                </a:extLst>
              </p:cNvPr>
              <p:cNvSpPr txBox="1"/>
              <p:nvPr/>
            </p:nvSpPr>
            <p:spPr>
              <a:xfrm>
                <a:off x="1529536" y="2191737"/>
                <a:ext cx="10314389" cy="49141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0" dirty="0">
                    <a:latin typeface="Meiryo" panose="020B0604030504040204" pitchFamily="34" charset="-128"/>
                    <a:ea typeface="Meiryo" panose="020B0604030504040204" pitchFamily="34" charset="-128"/>
                    <a:cs typeface="Arial" panose="020B0604020202020204" pitchFamily="34" charset="0"/>
                  </a:rPr>
                  <a:t>ユーザー数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𝑛</m:t>
                    </m:r>
                  </m:oMath>
                </a14:m>
                <a:r>
                  <a:rPr lang="ja-JP" altLang="en-US" sz="2400" dirty="0" err="1">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アイテム数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𝑚</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とした</a:t>
                </a:r>
                <a:r>
                  <a:rPr lang="en-US"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lang="en-US" altLang="ja-JP" sz="2400" b="0" i="1" dirty="0" smtClean="0">
                        <a:latin typeface="Cambria Math" panose="02040503050406030204" pitchFamily="18" charset="0"/>
                        <a:cs typeface="Arial" panose="020B0604020202020204" pitchFamily="34" charset="0"/>
                      </a:rPr>
                      <m:t>𝑛</m:t>
                    </m:r>
                    <m:r>
                      <a:rPr lang="en-US" altLang="ja-JP" sz="24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ja-JP" sz="2400" b="0" i="1" dirty="0" smtClean="0">
                        <a:latin typeface="Cambria Math" panose="02040503050406030204" pitchFamily="18" charset="0"/>
                        <a:ea typeface="Cambria Math" panose="02040503050406030204" pitchFamily="18" charset="0"/>
                        <a:cs typeface="Arial" panose="020B0604020202020204" pitchFamily="34" charset="0"/>
                      </a:rPr>
                      <m:t>𝑚</m:t>
                    </m:r>
                  </m:oMath>
                </a14:m>
                <a:r>
                  <a:rPr lang="en"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dirty="0">
                    <a:latin typeface="Meiryo" panose="020B0604030504040204" pitchFamily="34" charset="-128"/>
                    <a:ea typeface="Meiryo" panose="020B0604030504040204" pitchFamily="34" charset="-128"/>
                    <a:cs typeface="Arial" panose="020B0604020202020204" pitchFamily="34" charset="0"/>
                  </a:rPr>
                  <a:t>の共起関係行列</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𝑅</m:t>
                    </m:r>
                    <m:r>
                      <a:rPr lang="en-US" altLang="ja-JP" sz="2400" b="0" i="1" smtClean="0">
                        <a:latin typeface="Cambria Math" panose="02040503050406030204" pitchFamily="18" charset="0"/>
                        <a:cs typeface="Arial" panose="020B0604020202020204" pitchFamily="34" charset="0"/>
                      </a:rPr>
                      <m:t>={</m:t>
                    </m:r>
                    <m:sSub>
                      <m:sSubPr>
                        <m:ctrlPr>
                          <a:rPr lang="en-US" altLang="ja-JP" sz="2400" b="0" i="1" smtClean="0">
                            <a:latin typeface="Cambria Math" panose="02040503050406030204" pitchFamily="18" charset="0"/>
                            <a:cs typeface="Arial" panose="020B0604020202020204" pitchFamily="34" charset="0"/>
                          </a:rPr>
                        </m:ctrlPr>
                      </m:sSubPr>
                      <m:e>
                        <m:r>
                          <a:rPr lang="en-US" altLang="ja-JP" sz="2400" b="0" i="1" smtClean="0">
                            <a:latin typeface="Cambria Math" panose="02040503050406030204" pitchFamily="18" charset="0"/>
                            <a:cs typeface="Arial" panose="020B0604020202020204" pitchFamily="34" charset="0"/>
                          </a:rPr>
                          <m:t>𝑟</m:t>
                        </m:r>
                      </m:e>
                      <m:sub>
                        <m:r>
                          <a:rPr lang="en-US" altLang="ja-JP" sz="2400" b="0" i="1" smtClean="0">
                            <a:latin typeface="Cambria Math" panose="02040503050406030204" pitchFamily="18" charset="0"/>
                            <a:cs typeface="Arial" panose="020B0604020202020204" pitchFamily="34" charset="0"/>
                          </a:rPr>
                          <m:t>𝑖𝑗</m:t>
                        </m:r>
                      </m:sub>
                    </m:sSub>
                    <m:r>
                      <a:rPr lang="en-US" altLang="ja-JP" sz="2400" b="0" i="1" smtClean="0">
                        <a:latin typeface="Cambria Math" panose="02040503050406030204" pitchFamily="18" charset="0"/>
                        <a:cs typeface="Arial" panose="020B0604020202020204" pitchFamily="34" charset="0"/>
                      </a:rPr>
                      <m:t>}</m:t>
                    </m:r>
                  </m:oMath>
                </a14:m>
                <a:endParaRPr lang="en-US" altLang="ja-JP" sz="2400" b="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4" name="テキスト ボックス 23">
                <a:extLst>
                  <a:ext uri="{FF2B5EF4-FFF2-40B4-BE49-F238E27FC236}">
                    <a16:creationId xmlns:a16="http://schemas.microsoft.com/office/drawing/2014/main" id="{E7652A96-66C9-6B42-A205-F554C145C2C2}"/>
                  </a:ext>
                </a:extLst>
              </p:cNvPr>
              <p:cNvSpPr txBox="1">
                <a:spLocks noRot="1" noChangeAspect="1" noMove="1" noResize="1" noEditPoints="1" noAdjustHandles="1" noChangeArrowheads="1" noChangeShapeType="1" noTextEdit="1"/>
              </p:cNvSpPr>
              <p:nvPr/>
            </p:nvSpPr>
            <p:spPr>
              <a:xfrm>
                <a:off x="1529536" y="2191737"/>
                <a:ext cx="10314389" cy="491417"/>
              </a:xfrm>
              <a:prstGeom prst="rect">
                <a:avLst/>
              </a:prstGeom>
              <a:blipFill>
                <a:blip r:embed="rId3"/>
                <a:stretch>
                  <a:fillRect l="-827" t="-6250" b="-28750"/>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73DB135B-5CBC-5945-9D28-55580F1403FC}"/>
              </a:ext>
            </a:extLst>
          </p:cNvPr>
          <p:cNvSpPr txBox="1"/>
          <p:nvPr/>
        </p:nvSpPr>
        <p:spPr>
          <a:xfrm>
            <a:off x="1529536" y="3734133"/>
            <a:ext cx="10028497" cy="83099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a:latin typeface="Meiryo" panose="020B0604030504040204" pitchFamily="34" charset="-128"/>
                <a:ea typeface="Meiryo" panose="020B0604030504040204" pitchFamily="34" charset="-128"/>
              </a:rPr>
              <a:t>RSCCMM</a:t>
            </a:r>
            <a:r>
              <a:rPr kumimoji="1" lang="ja-JP" altLang="en-US" sz="2400" dirty="0">
                <a:latin typeface="Meiryo" panose="020B0604030504040204" pitchFamily="34" charset="-128"/>
                <a:ea typeface="Meiryo" panose="020B0604030504040204" pitchFamily="34" charset="-128"/>
              </a:rPr>
              <a:t>法を用いて，</a:t>
            </a:r>
            <a:r>
              <a:rPr lang="ja-JP" altLang="en-US" sz="2400" dirty="0">
                <a:latin typeface="Meiryo" panose="020B0604030504040204" pitchFamily="34" charset="-128"/>
                <a:ea typeface="Meiryo" panose="020B0604030504040204" pitchFamily="34" charset="-128"/>
              </a:rPr>
              <a:t>対象</a:t>
            </a:r>
            <a:r>
              <a:rPr kumimoji="1" lang="ja-JP" altLang="en-US" sz="2400" dirty="0">
                <a:latin typeface="Meiryo" panose="020B0604030504040204" pitchFamily="34" charset="-128"/>
                <a:ea typeface="Meiryo" panose="020B0604030504040204" pitchFamily="34" charset="-128"/>
              </a:rPr>
              <a:t>空間の粒状性を考慮した</a:t>
            </a:r>
            <a:br>
              <a:rPr kumimoji="1" lang="en-US" altLang="ja-JP" sz="2400" dirty="0">
                <a:latin typeface="Meiryo" panose="020B0604030504040204" pitchFamily="34" charset="-128"/>
                <a:ea typeface="Meiryo" panose="020B0604030504040204" pitchFamily="34" charset="-128"/>
              </a:rPr>
            </a:br>
            <a:r>
              <a:rPr kumimoji="1" lang="ja-JP" altLang="en-US" sz="2400" dirty="0">
                <a:latin typeface="Meiryo" panose="020B0604030504040204" pitchFamily="34" charset="-128"/>
                <a:ea typeface="Meiryo" panose="020B0604030504040204" pitchFamily="34" charset="-128"/>
              </a:rPr>
              <a:t>ラフ共クラスタリングを行い，共クラスター構造を抽出</a:t>
            </a:r>
          </a:p>
        </p:txBody>
      </p:sp>
    </p:spTree>
    <p:extLst>
      <p:ext uri="{BB962C8B-B14F-4D97-AF65-F5344CB8AC3E}">
        <p14:creationId xmlns:p14="http://schemas.microsoft.com/office/powerpoint/2010/main" val="166765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負の交差エントロピーに基づく二項関係</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14</a:t>
            </a:fld>
            <a:endParaRPr kumimoji="1" lang="ja-JP" altLang="en-US" sz="1600">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43C0FB18-CEEB-9718-1854-5BDFC58CD1A9}"/>
              </a:ext>
            </a:extLst>
          </p:cNvPr>
          <p:cNvSpPr txBox="1"/>
          <p:nvPr/>
        </p:nvSpPr>
        <p:spPr>
          <a:xfrm>
            <a:off x="261485" y="1458160"/>
            <a:ext cx="11610871" cy="954107"/>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rPr>
              <a:t>対象間の二項関係を形成する類似度尺度として，</a:t>
            </a:r>
            <a:r>
              <a:rPr kumimoji="1" lang="ja-JP" altLang="en-US" sz="2400" b="1" dirty="0">
                <a:latin typeface="Meiryo" panose="020B0604030504040204" pitchFamily="34" charset="-128"/>
                <a:ea typeface="Meiryo" panose="020B0604030504040204" pitchFamily="34" charset="-128"/>
              </a:rPr>
              <a:t>負の交差エントロピー</a:t>
            </a:r>
            <a:r>
              <a:rPr kumimoji="1" lang="ja-JP" altLang="en-US" sz="2400" dirty="0">
                <a:latin typeface="Meiryo" panose="020B0604030504040204" pitchFamily="34" charset="-128"/>
                <a:ea typeface="Meiryo" panose="020B0604030504040204" pitchFamily="34" charset="-128"/>
              </a:rPr>
              <a:t>を用いる</a:t>
            </a:r>
            <a:endParaRPr kumimoji="1" lang="en-US" altLang="ja-JP" sz="24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endParaRPr kumimoji="1" lang="en-US" altLang="ja-JP" sz="8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交差エントロピー</a:t>
            </a:r>
            <a:r>
              <a:rPr lang="en-US" altLang="ja-JP" sz="2400" dirty="0">
                <a:latin typeface="Meiryo" panose="020B0604030504040204" pitchFamily="34" charset="-128"/>
                <a:ea typeface="Meiryo" panose="020B0604030504040204" pitchFamily="34" charset="-128"/>
              </a:rPr>
              <a:t>: </a:t>
            </a:r>
            <a:r>
              <a:rPr kumimoji="1" lang="en-US" altLang="ja-JP" sz="2400" dirty="0">
                <a:latin typeface="Meiryo" panose="020B0604030504040204" pitchFamily="34" charset="-128"/>
                <a:ea typeface="Meiryo" panose="020B0604030504040204" pitchFamily="34" charset="-128"/>
              </a:rPr>
              <a:t>2</a:t>
            </a:r>
            <a:r>
              <a:rPr kumimoji="1" lang="ja-JP" altLang="en-US" sz="2400" dirty="0" err="1">
                <a:latin typeface="Meiryo" panose="020B0604030504040204" pitchFamily="34" charset="-128"/>
                <a:ea typeface="Meiryo" panose="020B0604030504040204" pitchFamily="34" charset="-128"/>
              </a:rPr>
              <a:t>つの</a:t>
            </a:r>
            <a:r>
              <a:rPr kumimoji="1" lang="ja-JP" altLang="en-US" sz="2400" dirty="0">
                <a:latin typeface="Meiryo" panose="020B0604030504040204" pitchFamily="34" charset="-128"/>
                <a:ea typeface="Meiryo" panose="020B0604030504040204" pitchFamily="34" charset="-128"/>
              </a:rPr>
              <a:t>確率分布の非類似度尺度</a:t>
            </a:r>
          </a:p>
        </p:txBody>
      </p:sp>
      <p:graphicFrame>
        <p:nvGraphicFramePr>
          <p:cNvPr id="4" name="表 5">
            <a:extLst>
              <a:ext uri="{FF2B5EF4-FFF2-40B4-BE49-F238E27FC236}">
                <a16:creationId xmlns:a16="http://schemas.microsoft.com/office/drawing/2014/main" id="{FE958DB3-57E1-1B89-88DC-4F1D1C2AEA5F}"/>
              </a:ext>
            </a:extLst>
          </p:cNvPr>
          <p:cNvGraphicFramePr>
            <a:graphicFrameLocks noGrp="1"/>
          </p:cNvGraphicFramePr>
          <p:nvPr>
            <p:extLst>
              <p:ext uri="{D42A27DB-BD31-4B8C-83A1-F6EECF244321}">
                <p14:modId xmlns:p14="http://schemas.microsoft.com/office/powerpoint/2010/main" val="3817575211"/>
              </p:ext>
            </p:extLst>
          </p:nvPr>
        </p:nvGraphicFramePr>
        <p:xfrm>
          <a:off x="259803" y="3119361"/>
          <a:ext cx="3955357" cy="2924892"/>
        </p:xfrm>
        <a:graphic>
          <a:graphicData uri="http://schemas.openxmlformats.org/drawingml/2006/table">
            <a:tbl>
              <a:tblPr firstRow="1" bandRow="1">
                <a:tableStyleId>{5C22544A-7EE6-4342-B048-85BDC9FD1C3A}</a:tableStyleId>
              </a:tblPr>
              <a:tblGrid>
                <a:gridCol w="673022">
                  <a:extLst>
                    <a:ext uri="{9D8B030D-6E8A-4147-A177-3AD203B41FA5}">
                      <a16:colId xmlns:a16="http://schemas.microsoft.com/office/drawing/2014/main" val="1984532691"/>
                    </a:ext>
                  </a:extLst>
                </a:gridCol>
                <a:gridCol w="655375">
                  <a:extLst>
                    <a:ext uri="{9D8B030D-6E8A-4147-A177-3AD203B41FA5}">
                      <a16:colId xmlns:a16="http://schemas.microsoft.com/office/drawing/2014/main" val="2179075514"/>
                    </a:ext>
                  </a:extLst>
                </a:gridCol>
                <a:gridCol w="657562">
                  <a:extLst>
                    <a:ext uri="{9D8B030D-6E8A-4147-A177-3AD203B41FA5}">
                      <a16:colId xmlns:a16="http://schemas.microsoft.com/office/drawing/2014/main" val="2275899961"/>
                    </a:ext>
                  </a:extLst>
                </a:gridCol>
                <a:gridCol w="656466">
                  <a:extLst>
                    <a:ext uri="{9D8B030D-6E8A-4147-A177-3AD203B41FA5}">
                      <a16:colId xmlns:a16="http://schemas.microsoft.com/office/drawing/2014/main" val="3604320373"/>
                    </a:ext>
                  </a:extLst>
                </a:gridCol>
                <a:gridCol w="656466">
                  <a:extLst>
                    <a:ext uri="{9D8B030D-6E8A-4147-A177-3AD203B41FA5}">
                      <a16:colId xmlns:a16="http://schemas.microsoft.com/office/drawing/2014/main" val="3716012496"/>
                    </a:ext>
                  </a:extLst>
                </a:gridCol>
                <a:gridCol w="656466">
                  <a:extLst>
                    <a:ext uri="{9D8B030D-6E8A-4147-A177-3AD203B41FA5}">
                      <a16:colId xmlns:a16="http://schemas.microsoft.com/office/drawing/2014/main" val="4140730682"/>
                    </a:ext>
                  </a:extLst>
                </a:gridCol>
              </a:tblGrid>
              <a:tr h="494727">
                <a:tc>
                  <a:txBody>
                    <a:bodyPr/>
                    <a:lstStyle/>
                    <a:p>
                      <a:pPr algn="ct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1</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2</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3</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4</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5</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84328804"/>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1</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2</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3</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4</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86033">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5</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sp>
        <p:nvSpPr>
          <p:cNvPr id="5" name="テキスト ボックス 4">
            <a:extLst>
              <a:ext uri="{FF2B5EF4-FFF2-40B4-BE49-F238E27FC236}">
                <a16:creationId xmlns:a16="http://schemas.microsoft.com/office/drawing/2014/main" id="{3F89118E-E91B-626B-CF6A-DDC54E0951EE}"/>
              </a:ext>
            </a:extLst>
          </p:cNvPr>
          <p:cNvSpPr txBox="1"/>
          <p:nvPr/>
        </p:nvSpPr>
        <p:spPr>
          <a:xfrm>
            <a:off x="259803" y="2601245"/>
            <a:ext cx="2339102" cy="461665"/>
          </a:xfrm>
          <a:prstGeom prst="rect">
            <a:avLst/>
          </a:prstGeom>
          <a:noFill/>
        </p:spPr>
        <p:txBody>
          <a:bodyPr wrap="none" rtlCol="0">
            <a:spAutoFit/>
          </a:bodyPr>
          <a:lstStyle/>
          <a:p>
            <a:r>
              <a:rPr kumimoji="1" lang="ja-JP" altLang="en-US" sz="2400" b="1" dirty="0">
                <a:latin typeface="Meiryo" panose="020B0604030504040204" pitchFamily="34" charset="-128"/>
                <a:ea typeface="Meiryo" panose="020B0604030504040204" pitchFamily="34" charset="-128"/>
              </a:rPr>
              <a:t>共起関係データ</a:t>
            </a:r>
          </a:p>
        </p:txBody>
      </p:sp>
      <p:graphicFrame>
        <p:nvGraphicFramePr>
          <p:cNvPr id="7" name="表 5">
            <a:extLst>
              <a:ext uri="{FF2B5EF4-FFF2-40B4-BE49-F238E27FC236}">
                <a16:creationId xmlns:a16="http://schemas.microsoft.com/office/drawing/2014/main" id="{66581C0E-F01D-5D27-9ED6-3D2BCC6AAF3B}"/>
              </a:ext>
            </a:extLst>
          </p:cNvPr>
          <p:cNvGraphicFramePr>
            <a:graphicFrameLocks noGrp="1"/>
          </p:cNvGraphicFramePr>
          <p:nvPr>
            <p:extLst>
              <p:ext uri="{D42A27DB-BD31-4B8C-83A1-F6EECF244321}">
                <p14:modId xmlns:p14="http://schemas.microsoft.com/office/powerpoint/2010/main" val="217572932"/>
              </p:ext>
            </p:extLst>
          </p:nvPr>
        </p:nvGraphicFramePr>
        <p:xfrm>
          <a:off x="7753625" y="3108343"/>
          <a:ext cx="4090303" cy="2935910"/>
        </p:xfrm>
        <a:graphic>
          <a:graphicData uri="http://schemas.openxmlformats.org/drawingml/2006/table">
            <a:tbl>
              <a:tblPr firstRow="1" bandRow="1">
                <a:tableStyleId>{5C22544A-7EE6-4342-B048-85BDC9FD1C3A}</a:tableStyleId>
              </a:tblPr>
              <a:tblGrid>
                <a:gridCol w="695984">
                  <a:extLst>
                    <a:ext uri="{9D8B030D-6E8A-4147-A177-3AD203B41FA5}">
                      <a16:colId xmlns:a16="http://schemas.microsoft.com/office/drawing/2014/main" val="1984532691"/>
                    </a:ext>
                  </a:extLst>
                </a:gridCol>
                <a:gridCol w="677734">
                  <a:extLst>
                    <a:ext uri="{9D8B030D-6E8A-4147-A177-3AD203B41FA5}">
                      <a16:colId xmlns:a16="http://schemas.microsoft.com/office/drawing/2014/main" val="2179075514"/>
                    </a:ext>
                  </a:extLst>
                </a:gridCol>
                <a:gridCol w="679996">
                  <a:extLst>
                    <a:ext uri="{9D8B030D-6E8A-4147-A177-3AD203B41FA5}">
                      <a16:colId xmlns:a16="http://schemas.microsoft.com/office/drawing/2014/main" val="2275899961"/>
                    </a:ext>
                  </a:extLst>
                </a:gridCol>
                <a:gridCol w="678863">
                  <a:extLst>
                    <a:ext uri="{9D8B030D-6E8A-4147-A177-3AD203B41FA5}">
                      <a16:colId xmlns:a16="http://schemas.microsoft.com/office/drawing/2014/main" val="3604320373"/>
                    </a:ext>
                  </a:extLst>
                </a:gridCol>
                <a:gridCol w="678863">
                  <a:extLst>
                    <a:ext uri="{9D8B030D-6E8A-4147-A177-3AD203B41FA5}">
                      <a16:colId xmlns:a16="http://schemas.microsoft.com/office/drawing/2014/main" val="3716012496"/>
                    </a:ext>
                  </a:extLst>
                </a:gridCol>
                <a:gridCol w="678863">
                  <a:extLst>
                    <a:ext uri="{9D8B030D-6E8A-4147-A177-3AD203B41FA5}">
                      <a16:colId xmlns:a16="http://schemas.microsoft.com/office/drawing/2014/main" val="4140730682"/>
                    </a:ext>
                  </a:extLst>
                </a:gridCol>
              </a:tblGrid>
              <a:tr h="496590">
                <a:tc>
                  <a:txBody>
                    <a:bodyPr/>
                    <a:lstStyle/>
                    <a:p>
                      <a:pPr algn="ct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1</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2</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3</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4</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900" b="1">
                          <a:solidFill>
                            <a:schemeClr val="tx1"/>
                          </a:solidFill>
                          <a:latin typeface="Meiryo" panose="020B0604030504040204" pitchFamily="34" charset="-128"/>
                          <a:ea typeface="Meiryo" panose="020B0604030504040204" pitchFamily="34" charset="-128"/>
                        </a:rPr>
                        <a:t>アイテム</a:t>
                      </a:r>
                      <a:r>
                        <a:rPr kumimoji="1" lang="en-US" altLang="ja-JP" sz="900" b="1" dirty="0">
                          <a:solidFill>
                            <a:schemeClr val="tx1"/>
                          </a:solidFill>
                          <a:latin typeface="Meiryo" panose="020B0604030504040204" pitchFamily="34" charset="-128"/>
                          <a:ea typeface="Meiryo" panose="020B0604030504040204" pitchFamily="34" charset="-128"/>
                        </a:rPr>
                        <a:t>5</a:t>
                      </a:r>
                      <a:endParaRPr kumimoji="1" lang="ja-JP" altLang="en-US" sz="9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84328804"/>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1</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2</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3</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4</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87864">
                <a:tc>
                  <a:txBody>
                    <a:bodyPr/>
                    <a:lstStyle/>
                    <a:p>
                      <a:pPr algn="ctr"/>
                      <a:r>
                        <a:rPr kumimoji="1" lang="ja-JP" altLang="en-US" sz="900" b="1">
                          <a:latin typeface="Meiryo" panose="020B0604030504040204" pitchFamily="34" charset="-128"/>
                          <a:ea typeface="Meiryo" panose="020B0604030504040204" pitchFamily="34" charset="-128"/>
                        </a:rPr>
                        <a:t>ユーザー</a:t>
                      </a:r>
                      <a:r>
                        <a:rPr kumimoji="1" lang="en-US" altLang="ja-JP" sz="900" b="1" dirty="0">
                          <a:latin typeface="Meiryo" panose="020B0604030504040204" pitchFamily="34" charset="-128"/>
                          <a:ea typeface="Meiryo" panose="020B0604030504040204" pitchFamily="34" charset="-128"/>
                        </a:rPr>
                        <a:t>5</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grpSp>
        <p:nvGrpSpPr>
          <p:cNvPr id="13" name="グループ化 12">
            <a:extLst>
              <a:ext uri="{FF2B5EF4-FFF2-40B4-BE49-F238E27FC236}">
                <a16:creationId xmlns:a16="http://schemas.microsoft.com/office/drawing/2014/main" id="{18B2B61A-B13E-DE7A-810D-8E43358302BE}"/>
              </a:ext>
            </a:extLst>
          </p:cNvPr>
          <p:cNvGrpSpPr/>
          <p:nvPr/>
        </p:nvGrpSpPr>
        <p:grpSpPr>
          <a:xfrm>
            <a:off x="4310214" y="3322366"/>
            <a:ext cx="3348357" cy="2507864"/>
            <a:chOff x="4330400" y="3022991"/>
            <a:chExt cx="3442928" cy="2507864"/>
          </a:xfrm>
        </p:grpSpPr>
        <p:sp>
          <p:nvSpPr>
            <p:cNvPr id="8" name="右矢印 7">
              <a:extLst>
                <a:ext uri="{FF2B5EF4-FFF2-40B4-BE49-F238E27FC236}">
                  <a16:creationId xmlns:a16="http://schemas.microsoft.com/office/drawing/2014/main" id="{6268A3A7-6C09-AA4B-9309-3CB8443E0276}"/>
                </a:ext>
              </a:extLst>
            </p:cNvPr>
            <p:cNvSpPr/>
            <p:nvPr/>
          </p:nvSpPr>
          <p:spPr>
            <a:xfrm>
              <a:off x="4330400" y="3022991"/>
              <a:ext cx="3442928" cy="2507864"/>
            </a:xfrm>
            <a:prstGeom prst="rightArrow">
              <a:avLst>
                <a:gd name="adj1" fmla="val 50000"/>
                <a:gd name="adj2" fmla="val 49976"/>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a:solidFill>
                  <a:schemeClr val="accent5">
                    <a:lumMod val="50000"/>
                  </a:schemeClr>
                </a:solidFill>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86992FE6-454A-F816-0069-A9BBAEC18CB1}"/>
                </a:ext>
              </a:extLst>
            </p:cNvPr>
            <p:cNvSpPr txBox="1"/>
            <p:nvPr/>
          </p:nvSpPr>
          <p:spPr>
            <a:xfrm>
              <a:off x="4330400" y="3787278"/>
              <a:ext cx="3063427" cy="1023357"/>
            </a:xfrm>
            <a:prstGeom prst="rect">
              <a:avLst/>
            </a:prstGeom>
            <a:noFill/>
          </p:spPr>
          <p:txBody>
            <a:bodyPr wrap="square" rtlCol="0">
              <a:spAutoFit/>
            </a:bodyPr>
            <a:lstStyle/>
            <a:p>
              <a:pPr>
                <a:lnSpc>
                  <a:spcPts val="2360"/>
                </a:lnSpc>
              </a:pPr>
              <a:r>
                <a:rPr kumimoji="1" lang="ja-JP" altLang="en-US" sz="2200" dirty="0">
                  <a:solidFill>
                    <a:schemeClr val="bg1"/>
                  </a:solidFill>
                  <a:latin typeface="Meiryo" panose="020B0604030504040204" pitchFamily="34" charset="-128"/>
                  <a:ea typeface="Meiryo" panose="020B0604030504040204" pitchFamily="34" charset="-128"/>
                </a:rPr>
                <a:t>各行を</a:t>
              </a:r>
              <a:r>
                <a:rPr kumimoji="1" lang="ja-JP" altLang="en-US" sz="2200">
                  <a:solidFill>
                    <a:schemeClr val="bg1"/>
                  </a:solidFill>
                  <a:latin typeface="Meiryo" panose="020B0604030504040204" pitchFamily="34" charset="-128"/>
                  <a:ea typeface="Meiryo" panose="020B0604030504040204" pitchFamily="34" charset="-128"/>
                </a:rPr>
                <a:t>正規化し，</a:t>
              </a:r>
              <a:endParaRPr kumimoji="1" lang="en-US" altLang="ja-JP" sz="2200" dirty="0">
                <a:solidFill>
                  <a:schemeClr val="bg1"/>
                </a:solidFill>
                <a:latin typeface="Meiryo" panose="020B0604030504040204" pitchFamily="34" charset="-128"/>
                <a:ea typeface="Meiryo" panose="020B0604030504040204" pitchFamily="34" charset="-128"/>
              </a:endParaRPr>
            </a:p>
            <a:p>
              <a:pPr>
                <a:lnSpc>
                  <a:spcPts val="2360"/>
                </a:lnSpc>
              </a:pPr>
              <a:r>
                <a:rPr lang="ja-JP" altLang="en-US" sz="2200" dirty="0">
                  <a:solidFill>
                    <a:schemeClr val="bg1"/>
                  </a:solidFill>
                  <a:latin typeface="Meiryo" panose="020B0604030504040204" pitchFamily="34" charset="-128"/>
                  <a:ea typeface="Meiryo" panose="020B0604030504040204" pitchFamily="34" charset="-128"/>
                </a:rPr>
                <a:t>各ユーザーの特徴を</a:t>
              </a:r>
              <a:br>
                <a:rPr lang="en-US" altLang="ja-JP" sz="2200" dirty="0">
                  <a:solidFill>
                    <a:schemeClr val="bg1"/>
                  </a:solidFill>
                  <a:latin typeface="Meiryo" panose="020B0604030504040204" pitchFamily="34" charset="-128"/>
                  <a:ea typeface="Meiryo" panose="020B0604030504040204" pitchFamily="34" charset="-128"/>
                </a:rPr>
              </a:br>
              <a:r>
                <a:rPr lang="ja-JP" altLang="en-US" sz="2200" b="1" dirty="0">
                  <a:solidFill>
                    <a:schemeClr val="bg1"/>
                  </a:solidFill>
                  <a:latin typeface="Meiryo" panose="020B0604030504040204" pitchFamily="34" charset="-128"/>
                  <a:ea typeface="Meiryo" panose="020B0604030504040204" pitchFamily="34" charset="-128"/>
                </a:rPr>
                <a:t>確率分布</a:t>
              </a:r>
              <a:r>
                <a:rPr kumimoji="1" lang="ja-JP" altLang="en-US" sz="2200" dirty="0">
                  <a:solidFill>
                    <a:schemeClr val="bg1"/>
                  </a:solidFill>
                  <a:latin typeface="Meiryo" panose="020B0604030504040204" pitchFamily="34" charset="-128"/>
                  <a:ea typeface="Meiryo" panose="020B0604030504040204" pitchFamily="34" charset="-128"/>
                </a:rPr>
                <a:t>として捉える</a:t>
              </a:r>
            </a:p>
          </p:txBody>
        </p:sp>
      </p:grpSp>
      <p:sp>
        <p:nvSpPr>
          <p:cNvPr id="17" name="テキスト ボックス 16">
            <a:extLst>
              <a:ext uri="{FF2B5EF4-FFF2-40B4-BE49-F238E27FC236}">
                <a16:creationId xmlns:a16="http://schemas.microsoft.com/office/drawing/2014/main" id="{2AC56699-8B18-2815-D1F0-E7D05ED14D9F}"/>
              </a:ext>
            </a:extLst>
          </p:cNvPr>
          <p:cNvSpPr txBox="1"/>
          <p:nvPr/>
        </p:nvSpPr>
        <p:spPr>
          <a:xfrm>
            <a:off x="7888569" y="2601244"/>
            <a:ext cx="2954655" cy="461665"/>
          </a:xfrm>
          <a:prstGeom prst="rect">
            <a:avLst/>
          </a:prstGeom>
          <a:noFill/>
        </p:spPr>
        <p:txBody>
          <a:bodyPr wrap="none" rtlCol="0">
            <a:spAutoFit/>
          </a:bodyPr>
          <a:lstStyle/>
          <a:p>
            <a:r>
              <a:rPr kumimoji="1" lang="ja-JP" altLang="en-US" sz="2400" b="1" dirty="0">
                <a:latin typeface="Meiryo" panose="020B0604030504040204" pitchFamily="34" charset="-128"/>
                <a:ea typeface="Meiryo" panose="020B0604030504040204" pitchFamily="34" charset="-128"/>
              </a:rPr>
              <a:t>ユーザーの確率分布</a:t>
            </a:r>
          </a:p>
        </p:txBody>
      </p:sp>
    </p:spTree>
    <p:extLst>
      <p:ext uri="{BB962C8B-B14F-4D97-AF65-F5344CB8AC3E}">
        <p14:creationId xmlns:p14="http://schemas.microsoft.com/office/powerpoint/2010/main" val="267021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 5">
            <a:extLst>
              <a:ext uri="{FF2B5EF4-FFF2-40B4-BE49-F238E27FC236}">
                <a16:creationId xmlns:a16="http://schemas.microsoft.com/office/drawing/2014/main" id="{05BFB90F-769B-192E-D8A5-8B8B3A28B7B5}"/>
              </a:ext>
            </a:extLst>
          </p:cNvPr>
          <p:cNvGraphicFramePr>
            <a:graphicFrameLocks noGrp="1"/>
          </p:cNvGraphicFramePr>
          <p:nvPr>
            <p:extLst>
              <p:ext uri="{D42A27DB-BD31-4B8C-83A1-F6EECF244321}">
                <p14:modId xmlns:p14="http://schemas.microsoft.com/office/powerpoint/2010/main" val="2162497597"/>
              </p:ext>
            </p:extLst>
          </p:nvPr>
        </p:nvGraphicFramePr>
        <p:xfrm>
          <a:off x="8105702" y="2404429"/>
          <a:ext cx="3755326" cy="3079715"/>
        </p:xfrm>
        <a:graphic>
          <a:graphicData uri="http://schemas.openxmlformats.org/drawingml/2006/table">
            <a:tbl>
              <a:tblPr firstRow="1" bandRow="1">
                <a:tableStyleId>{5C22544A-7EE6-4342-B048-85BDC9FD1C3A}</a:tableStyleId>
              </a:tblPr>
              <a:tblGrid>
                <a:gridCol w="638985">
                  <a:extLst>
                    <a:ext uri="{9D8B030D-6E8A-4147-A177-3AD203B41FA5}">
                      <a16:colId xmlns:a16="http://schemas.microsoft.com/office/drawing/2014/main" val="1984532691"/>
                    </a:ext>
                  </a:extLst>
                </a:gridCol>
                <a:gridCol w="622232">
                  <a:extLst>
                    <a:ext uri="{9D8B030D-6E8A-4147-A177-3AD203B41FA5}">
                      <a16:colId xmlns:a16="http://schemas.microsoft.com/office/drawing/2014/main" val="2179075514"/>
                    </a:ext>
                  </a:extLst>
                </a:gridCol>
                <a:gridCol w="624308">
                  <a:extLst>
                    <a:ext uri="{9D8B030D-6E8A-4147-A177-3AD203B41FA5}">
                      <a16:colId xmlns:a16="http://schemas.microsoft.com/office/drawing/2014/main" val="2275899961"/>
                    </a:ext>
                  </a:extLst>
                </a:gridCol>
                <a:gridCol w="623267">
                  <a:extLst>
                    <a:ext uri="{9D8B030D-6E8A-4147-A177-3AD203B41FA5}">
                      <a16:colId xmlns:a16="http://schemas.microsoft.com/office/drawing/2014/main" val="3604320373"/>
                    </a:ext>
                  </a:extLst>
                </a:gridCol>
                <a:gridCol w="623267">
                  <a:extLst>
                    <a:ext uri="{9D8B030D-6E8A-4147-A177-3AD203B41FA5}">
                      <a16:colId xmlns:a16="http://schemas.microsoft.com/office/drawing/2014/main" val="3716012496"/>
                    </a:ext>
                  </a:extLst>
                </a:gridCol>
                <a:gridCol w="623267">
                  <a:extLst>
                    <a:ext uri="{9D8B030D-6E8A-4147-A177-3AD203B41FA5}">
                      <a16:colId xmlns:a16="http://schemas.microsoft.com/office/drawing/2014/main" val="4140730682"/>
                    </a:ext>
                  </a:extLst>
                </a:gridCol>
              </a:tblGrid>
              <a:tr h="520915">
                <a:tc>
                  <a:txBody>
                    <a:bodyPr/>
                    <a:lstStyle/>
                    <a:p>
                      <a:pPr algn="ctr"/>
                      <a:endParaRPr kumimoji="1" lang="ja-JP" altLang="en-US" sz="5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1</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2</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3</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4</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ユーザー</a:t>
                      </a:r>
                      <a:r>
                        <a:rPr kumimoji="1" lang="en-US" altLang="ja-JP" sz="800" b="1" dirty="0">
                          <a:solidFill>
                            <a:schemeClr val="tx1"/>
                          </a:solidFill>
                          <a:latin typeface="Meiryo" panose="020B0604030504040204" pitchFamily="34" charset="-128"/>
                          <a:ea typeface="Meiryo" panose="020B0604030504040204" pitchFamily="34" charset="-128"/>
                        </a:rPr>
                        <a:t>5</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84328804"/>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1</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2</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3</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4</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025976471"/>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5</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sp>
        <p:nvSpPr>
          <p:cNvPr id="21" name="楕円 10">
            <a:extLst>
              <a:ext uri="{FF2B5EF4-FFF2-40B4-BE49-F238E27FC236}">
                <a16:creationId xmlns:a16="http://schemas.microsoft.com/office/drawing/2014/main" id="{C3B7FEA9-2647-A826-DE5A-31DD4EE1346A}"/>
              </a:ext>
            </a:extLst>
          </p:cNvPr>
          <p:cNvSpPr/>
          <p:nvPr/>
        </p:nvSpPr>
        <p:spPr>
          <a:xfrm>
            <a:off x="10669688" y="4490033"/>
            <a:ext cx="1145231" cy="9116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0">
            <a:extLst>
              <a:ext uri="{FF2B5EF4-FFF2-40B4-BE49-F238E27FC236}">
                <a16:creationId xmlns:a16="http://schemas.microsoft.com/office/drawing/2014/main" id="{74DEF8AF-799D-DA17-4561-A4D77A149ACA}"/>
              </a:ext>
            </a:extLst>
          </p:cNvPr>
          <p:cNvSpPr/>
          <p:nvPr/>
        </p:nvSpPr>
        <p:spPr>
          <a:xfrm>
            <a:off x="9411022" y="3473068"/>
            <a:ext cx="1145231" cy="9116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楕円 10">
            <a:extLst>
              <a:ext uri="{FF2B5EF4-FFF2-40B4-BE49-F238E27FC236}">
                <a16:creationId xmlns:a16="http://schemas.microsoft.com/office/drawing/2014/main" id="{D9888548-68E1-1652-59CD-D85CA892E2EB}"/>
              </a:ext>
            </a:extLst>
          </p:cNvPr>
          <p:cNvSpPr/>
          <p:nvPr/>
        </p:nvSpPr>
        <p:spPr>
          <a:xfrm>
            <a:off x="8795295" y="2933019"/>
            <a:ext cx="511630" cy="41738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負の交差エントロピーに基づく二項関係</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15</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AC56699-8B18-2815-D1F0-E7D05ED14D9F}"/>
                  </a:ext>
                </a:extLst>
              </p:cNvPr>
              <p:cNvSpPr txBox="1"/>
              <p:nvPr/>
            </p:nvSpPr>
            <p:spPr>
              <a:xfrm>
                <a:off x="242064" y="1556863"/>
                <a:ext cx="3692036" cy="820033"/>
              </a:xfrm>
              <a:prstGeom prst="rect">
                <a:avLst/>
              </a:prstGeom>
              <a:noFill/>
            </p:spPr>
            <p:txBody>
              <a:bodyPr wrap="none" rtlCol="0">
                <a:spAutoFit/>
              </a:bodyPr>
              <a:lstStyle/>
              <a:p>
                <a:r>
                  <a:rPr kumimoji="1" lang="ja-JP" altLang="en-US" sz="2200" b="1">
                    <a:latin typeface="Meiryo" panose="020B0604030504040204" pitchFamily="34" charset="-128"/>
                    <a:ea typeface="Meiryo" panose="020B0604030504040204" pitchFamily="34" charset="-128"/>
                  </a:rPr>
                  <a:t>正規化された共起関係行列</a:t>
                </a:r>
                <a:r>
                  <a:rPr kumimoji="1" lang="en-US" altLang="ja-JP" sz="2200" b="1" dirty="0">
                    <a:latin typeface="Meiryo" panose="020B0604030504040204" pitchFamily="34" charset="-128"/>
                    <a:ea typeface="Meiryo" panose="020B0604030504040204" pitchFamily="34" charset="-128"/>
                  </a:rPr>
                  <a:t>:</a:t>
                </a:r>
              </a:p>
              <a:p>
                <a:pPr/>
                <a14:m>
                  <m:oMathPara xmlns:m="http://schemas.openxmlformats.org/officeDocument/2006/math">
                    <m:oMathParaPr>
                      <m:jc m:val="left"/>
                    </m:oMathParaPr>
                    <m:oMath xmlns:m="http://schemas.openxmlformats.org/officeDocument/2006/math">
                      <m:acc>
                        <m:accPr>
                          <m:chr m:val="̃"/>
                          <m:ctrlPr>
                            <a:rPr kumimoji="1" lang="en-US" altLang="ja-JP" sz="2200" b="1" i="1" dirty="0" smtClean="0">
                              <a:latin typeface="Cambria Math" panose="02040503050406030204" pitchFamily="18" charset="0"/>
                              <a:ea typeface="Meiryo" panose="020B0604030504040204" pitchFamily="34" charset="-128"/>
                            </a:rPr>
                          </m:ctrlPr>
                        </m:accPr>
                        <m:e>
                          <m:r>
                            <a:rPr kumimoji="1" lang="en-US" altLang="ja-JP" sz="2200" b="1" i="1" dirty="0" smtClean="0">
                              <a:latin typeface="Cambria Math" panose="02040503050406030204" pitchFamily="18" charset="0"/>
                              <a:ea typeface="Meiryo" panose="020B0604030504040204" pitchFamily="34" charset="-128"/>
                            </a:rPr>
                            <m:t>𝑿</m:t>
                          </m:r>
                        </m:e>
                      </m:acc>
                      <m:r>
                        <a:rPr kumimoji="1" lang="en-US" altLang="ja-JP" sz="2200" b="1" i="1" smtClean="0">
                          <a:latin typeface="Cambria Math" panose="02040503050406030204" pitchFamily="18" charset="0"/>
                          <a:ea typeface="Meiryo" panose="020B0604030504040204" pitchFamily="34" charset="-128"/>
                        </a:rPr>
                        <m:t>=</m:t>
                      </m:r>
                      <m:d>
                        <m:dPr>
                          <m:begChr m:val="{"/>
                          <m:endChr m:val="}"/>
                          <m:ctrlPr>
                            <a:rPr kumimoji="1" lang="en-US" altLang="ja-JP" sz="2200" b="1" i="1" smtClean="0">
                              <a:latin typeface="Cambria Math" panose="02040503050406030204" pitchFamily="18" charset="0"/>
                              <a:ea typeface="Meiryo" panose="020B0604030504040204" pitchFamily="34" charset="-128"/>
                            </a:rPr>
                          </m:ctrlPr>
                        </m:dPr>
                        <m:e>
                          <m:sSub>
                            <m:sSubPr>
                              <m:ctrlPr>
                                <a:rPr lang="en-US" altLang="ja-JP" sz="2200" b="1" i="1">
                                  <a:latin typeface="Cambria Math" panose="02040503050406030204" pitchFamily="18" charset="0"/>
                                  <a:ea typeface="Meiryo" panose="020B0604030504040204" pitchFamily="34" charset="-128"/>
                                </a:rPr>
                              </m:ctrlPr>
                            </m:sSubPr>
                            <m:e>
                              <m:acc>
                                <m:accPr>
                                  <m:chr m:val="̃"/>
                                  <m:ctrlPr>
                                    <a:rPr lang="en-US" altLang="ja-JP" sz="2200" b="1" i="1">
                                      <a:latin typeface="Cambria Math" panose="02040503050406030204" pitchFamily="18" charset="0"/>
                                      <a:ea typeface="Meiryo" panose="020B0604030504040204" pitchFamily="34" charset="-128"/>
                                    </a:rPr>
                                  </m:ctrlPr>
                                </m:accPr>
                                <m:e>
                                  <m:r>
                                    <a:rPr lang="en-US" altLang="ja-JP" sz="2200" b="1" i="1" smtClean="0">
                                      <a:latin typeface="Cambria Math" panose="02040503050406030204" pitchFamily="18" charset="0"/>
                                      <a:ea typeface="Meiryo" panose="020B0604030504040204" pitchFamily="34" charset="-128"/>
                                    </a:rPr>
                                    <m:t>𝒙</m:t>
                                  </m:r>
                                </m:e>
                              </m:acc>
                            </m:e>
                            <m:sub>
                              <m:r>
                                <a:rPr lang="en-US" altLang="ja-JP" sz="2200" b="1" i="1" smtClean="0">
                                  <a:latin typeface="Cambria Math" panose="02040503050406030204" pitchFamily="18" charset="0"/>
                                  <a:ea typeface="Meiryo" panose="020B0604030504040204" pitchFamily="34" charset="-128"/>
                                </a:rPr>
                                <m:t>𝒊𝒋</m:t>
                              </m:r>
                            </m:sub>
                          </m:sSub>
                        </m:e>
                      </m:d>
                    </m:oMath>
                  </m:oMathPara>
                </a14:m>
                <a:endParaRPr kumimoji="1" lang="ja-JP" altLang="en-US" sz="2200" b="1" dirty="0">
                  <a:latin typeface="Meiryo" panose="020B0604030504040204" pitchFamily="34" charset="-128"/>
                  <a:ea typeface="Meiryo" panose="020B0604030504040204" pitchFamily="34" charset="-128"/>
                </a:endParaRPr>
              </a:p>
            </p:txBody>
          </p:sp>
        </mc:Choice>
        <mc:Fallback xmlns="">
          <p:sp>
            <p:nvSpPr>
              <p:cNvPr id="17" name="テキスト ボックス 16">
                <a:extLst>
                  <a:ext uri="{FF2B5EF4-FFF2-40B4-BE49-F238E27FC236}">
                    <a16:creationId xmlns:a16="http://schemas.microsoft.com/office/drawing/2014/main" id="{2AC56699-8B18-2815-D1F0-E7D05ED14D9F}"/>
                  </a:ext>
                </a:extLst>
              </p:cNvPr>
              <p:cNvSpPr txBox="1">
                <a:spLocks noRot="1" noChangeAspect="1" noMove="1" noResize="1" noEditPoints="1" noAdjustHandles="1" noChangeArrowheads="1" noChangeShapeType="1" noTextEdit="1"/>
              </p:cNvSpPr>
              <p:nvPr/>
            </p:nvSpPr>
            <p:spPr>
              <a:xfrm>
                <a:off x="242064" y="1556863"/>
                <a:ext cx="3692036" cy="820033"/>
              </a:xfrm>
              <a:prstGeom prst="rect">
                <a:avLst/>
              </a:prstGeom>
              <a:blipFill>
                <a:blip r:embed="rId3"/>
                <a:stretch>
                  <a:fillRect l="-2405" t="-4545" r="-1031" b="-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FCA74B-698E-66D1-03D0-AFCD1B111D98}"/>
                  </a:ext>
                </a:extLst>
              </p:cNvPr>
              <p:cNvSpPr txBox="1"/>
              <p:nvPr/>
            </p:nvSpPr>
            <p:spPr>
              <a:xfrm>
                <a:off x="4142238" y="2516985"/>
                <a:ext cx="3755326" cy="2967159"/>
              </a:xfrm>
              <a:prstGeom prst="rect">
                <a:avLst/>
              </a:prstGeom>
              <a:noFill/>
            </p:spPr>
            <p:txBody>
              <a:bodyPr wrap="square" rtlCol="0">
                <a:spAutoFit/>
              </a:bodyPr>
              <a:lstStyle/>
              <a:p>
                <a:pPr marL="285750" indent="-28575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rPr>
                  <a:t>対象</a:t>
                </a:r>
                <a14:m>
                  <m:oMath xmlns:m="http://schemas.openxmlformats.org/officeDocument/2006/math">
                    <m:r>
                      <a:rPr lang="en-US" altLang="ja-JP" sz="2200" b="0" i="1" smtClean="0">
                        <a:latin typeface="Cambria Math" panose="02040503050406030204" pitchFamily="18" charset="0"/>
                        <a:ea typeface="Meiryo" panose="020B0604030504040204" pitchFamily="34" charset="-128"/>
                      </a:rPr>
                      <m:t>𝑖</m:t>
                    </m:r>
                  </m:oMath>
                </a14:m>
                <a:r>
                  <a:rPr kumimoji="1" lang="ja-JP" altLang="en-US" sz="2200" dirty="0">
                    <a:latin typeface="Meiryo" panose="020B0604030504040204" pitchFamily="34" charset="-128"/>
                    <a:ea typeface="Meiryo" panose="020B0604030504040204" pitchFamily="34" charset="-128"/>
                  </a:rPr>
                  <a:t>と対象</a:t>
                </a:r>
                <a14:m>
                  <m:oMath xmlns:m="http://schemas.openxmlformats.org/officeDocument/2006/math">
                    <m:r>
                      <a:rPr kumimoji="1" lang="en-US" altLang="ja-JP" sz="2200" b="0" i="1" smtClean="0">
                        <a:latin typeface="Cambria Math" panose="02040503050406030204" pitchFamily="18" charset="0"/>
                        <a:ea typeface="Meiryo" panose="020B0604030504040204" pitchFamily="34" charset="-128"/>
                      </a:rPr>
                      <m:t>𝑡</m:t>
                    </m:r>
                  </m:oMath>
                </a14:m>
                <a:r>
                  <a:rPr kumimoji="1" lang="ja-JP" altLang="en-US" sz="2200" dirty="0">
                    <a:latin typeface="Meiryo" panose="020B0604030504040204" pitchFamily="34" charset="-128"/>
                    <a:ea typeface="Meiryo" panose="020B0604030504040204" pitchFamily="34" charset="-128"/>
                  </a:rPr>
                  <a:t>の類似度</a:t>
                </a:r>
                <a:endParaRPr kumimoji="1" lang="en-US" altLang="ja-JP" sz="2200" dirty="0">
                  <a:latin typeface="Meiryo" panose="020B0604030504040204" pitchFamily="34" charset="-128"/>
                  <a:ea typeface="Meiryo" panose="020B0604030504040204" pitchFamily="34" charset="-128"/>
                </a:endParaRPr>
              </a:p>
              <a:p>
                <a:pPr/>
                <a14:m>
                  <m:oMathPara xmlns:m="http://schemas.openxmlformats.org/officeDocument/2006/math">
                    <m:oMathParaPr>
                      <m:jc m:val="centerGroup"/>
                    </m:oMathParaPr>
                    <m:oMath xmlns:m="http://schemas.openxmlformats.org/officeDocument/2006/math">
                      <m:sSubSup>
                        <m:sSubSupPr>
                          <m:ctrlPr>
                            <a:rPr kumimoji="1" lang="en-US" altLang="ja-JP" sz="2000" i="1" smtClean="0">
                              <a:latin typeface="Cambria Math" panose="02040503050406030204" pitchFamily="18" charset="0"/>
                              <a:ea typeface="Meiryo" panose="020B0604030504040204" pitchFamily="34" charset="-128"/>
                            </a:rPr>
                          </m:ctrlPr>
                        </m:sSubSupPr>
                        <m:e>
                          <m:r>
                            <a:rPr kumimoji="1" lang="en-US" altLang="ja-JP" sz="2000" b="0" i="1" smtClean="0">
                              <a:latin typeface="Cambria Math" panose="02040503050406030204" pitchFamily="18" charset="0"/>
                              <a:ea typeface="Meiryo" panose="020B0604030504040204" pitchFamily="34" charset="-128"/>
                            </a:rPr>
                            <m:t>𝑆</m:t>
                          </m:r>
                        </m:e>
                        <m:sub>
                          <m:r>
                            <a:rPr kumimoji="1" lang="en-US" altLang="ja-JP" sz="2000" b="0" i="1" smtClean="0">
                              <a:latin typeface="Cambria Math" panose="02040503050406030204" pitchFamily="18" charset="0"/>
                              <a:ea typeface="Meiryo" panose="020B0604030504040204" pitchFamily="34" charset="-128"/>
                            </a:rPr>
                            <m:t>𝑖𝑡</m:t>
                          </m:r>
                        </m:sub>
                        <m:sup>
                          <m:r>
                            <a:rPr kumimoji="1" lang="en-US" altLang="ja-JP" sz="2000" b="0" i="1" smtClean="0">
                              <a:latin typeface="Cambria Math" panose="02040503050406030204" pitchFamily="18" charset="0"/>
                              <a:ea typeface="Meiryo" panose="020B0604030504040204" pitchFamily="34" charset="-128"/>
                            </a:rPr>
                            <m:t>𝐶𝐸</m:t>
                          </m:r>
                        </m:sup>
                      </m:sSubSup>
                      <m:r>
                        <a:rPr kumimoji="1" lang="en-US" altLang="ja-JP" sz="2000" b="0" i="1" smtClean="0">
                          <a:latin typeface="Cambria Math" panose="02040503050406030204" pitchFamily="18" charset="0"/>
                          <a:ea typeface="Meiryo" panose="020B0604030504040204" pitchFamily="34" charset="-128"/>
                        </a:rPr>
                        <m:t>=</m:t>
                      </m:r>
                      <m:nary>
                        <m:naryPr>
                          <m:chr m:val="∑"/>
                          <m:ctrlPr>
                            <a:rPr kumimoji="1" lang="en-US" altLang="ja-JP" sz="2000" b="0" i="1" smtClean="0">
                              <a:latin typeface="Cambria Math" panose="02040503050406030204" pitchFamily="18" charset="0"/>
                              <a:ea typeface="Meiryo" panose="020B0604030504040204" pitchFamily="34" charset="-128"/>
                            </a:rPr>
                          </m:ctrlPr>
                        </m:naryPr>
                        <m:sub>
                          <m:r>
                            <m:rPr>
                              <m:brk m:alnAt="23"/>
                            </m:rPr>
                            <a:rPr kumimoji="1" lang="en-US" altLang="ja-JP" sz="2000" b="0" i="1" smtClean="0">
                              <a:latin typeface="Cambria Math" panose="02040503050406030204" pitchFamily="18" charset="0"/>
                              <a:ea typeface="Meiryo" panose="020B0604030504040204" pitchFamily="34" charset="-128"/>
                            </a:rPr>
                            <m:t>𝑗</m:t>
                          </m:r>
                          <m:r>
                            <a:rPr kumimoji="1" lang="en-US" altLang="ja-JP" sz="2000" b="0" i="1" smtClean="0">
                              <a:latin typeface="Cambria Math" panose="02040503050406030204" pitchFamily="18" charset="0"/>
                              <a:ea typeface="Meiryo" panose="020B0604030504040204" pitchFamily="34" charset="-128"/>
                            </a:rPr>
                            <m:t>=1</m:t>
                          </m:r>
                        </m:sub>
                        <m:sup>
                          <m:r>
                            <a:rPr kumimoji="1" lang="en-US" altLang="ja-JP" sz="2000" b="0" i="1" smtClean="0">
                              <a:latin typeface="Cambria Math" panose="02040503050406030204" pitchFamily="18" charset="0"/>
                              <a:ea typeface="Meiryo" panose="020B0604030504040204" pitchFamily="34" charset="-128"/>
                            </a:rPr>
                            <m:t>𝑚</m:t>
                          </m:r>
                        </m:sup>
                        <m:e>
                          <m:sSub>
                            <m:sSubPr>
                              <m:ctrlPr>
                                <a:rPr kumimoji="1" lang="en-US" altLang="ja-JP" sz="2000" i="1" smtClean="0">
                                  <a:latin typeface="Cambria Math" panose="02040503050406030204" pitchFamily="18" charset="0"/>
                                  <a:ea typeface="Meiryo" panose="020B0604030504040204" pitchFamily="34" charset="-128"/>
                                </a:rPr>
                              </m:ctrlPr>
                            </m:sSubPr>
                            <m:e>
                              <m:acc>
                                <m:accPr>
                                  <m:chr m:val="̃"/>
                                  <m:ctrlPr>
                                    <a:rPr lang="en-US" altLang="ja-JP" sz="2000" i="1">
                                      <a:latin typeface="Cambria Math" panose="02040503050406030204" pitchFamily="18" charset="0"/>
                                      <a:ea typeface="Meiryo" panose="020B0604030504040204" pitchFamily="34" charset="-128"/>
                                    </a:rPr>
                                  </m:ctrlPr>
                                </m:accPr>
                                <m:e>
                                  <m:r>
                                    <a:rPr lang="en-US" altLang="ja-JP" sz="2000" i="1">
                                      <a:latin typeface="Cambria Math" panose="02040503050406030204" pitchFamily="18" charset="0"/>
                                      <a:ea typeface="Meiryo" panose="020B0604030504040204" pitchFamily="34" charset="-128"/>
                                    </a:rPr>
                                    <m:t>𝑥</m:t>
                                  </m:r>
                                </m:e>
                              </m:acc>
                            </m:e>
                            <m:sub>
                              <m:r>
                                <a:rPr kumimoji="1" lang="en-US" altLang="ja-JP" sz="2000" b="0" i="1" smtClean="0">
                                  <a:latin typeface="Cambria Math" panose="02040503050406030204" pitchFamily="18" charset="0"/>
                                  <a:ea typeface="Meiryo" panose="020B0604030504040204" pitchFamily="34" charset="-128"/>
                                </a:rPr>
                                <m:t>𝑡𝑗</m:t>
                              </m:r>
                            </m:sub>
                          </m:sSub>
                          <m:func>
                            <m:funcPr>
                              <m:ctrlPr>
                                <a:rPr kumimoji="1" lang="en-US" altLang="ja-JP" sz="2000" i="1" smtClean="0">
                                  <a:latin typeface="Cambria Math" panose="02040503050406030204" pitchFamily="18" charset="0"/>
                                  <a:ea typeface="Meiryo" panose="020B0604030504040204" pitchFamily="34" charset="-128"/>
                                </a:rPr>
                              </m:ctrlPr>
                            </m:funcPr>
                            <m:fName>
                              <m:r>
                                <m:rPr>
                                  <m:sty m:val="p"/>
                                </m:rPr>
                                <a:rPr kumimoji="1" lang="en-US" altLang="ja-JP" sz="2000" i="0" smtClean="0">
                                  <a:latin typeface="Cambria Math" panose="02040503050406030204" pitchFamily="18" charset="0"/>
                                  <a:ea typeface="Meiryo" panose="020B0604030504040204" pitchFamily="34" charset="-128"/>
                                </a:rPr>
                                <m:t>log</m:t>
                              </m:r>
                            </m:fName>
                            <m:e>
                              <m:sSub>
                                <m:sSubPr>
                                  <m:ctrlPr>
                                    <a:rPr lang="en-US" altLang="ja-JP" sz="2000" i="1">
                                      <a:latin typeface="Cambria Math" panose="02040503050406030204" pitchFamily="18" charset="0"/>
                                      <a:ea typeface="Meiryo" panose="020B0604030504040204" pitchFamily="34" charset="-128"/>
                                    </a:rPr>
                                  </m:ctrlPr>
                                </m:sSubPr>
                                <m:e>
                                  <m:acc>
                                    <m:accPr>
                                      <m:chr m:val="̃"/>
                                      <m:ctrlPr>
                                        <a:rPr lang="en-US" altLang="ja-JP" sz="2000" i="1">
                                          <a:latin typeface="Cambria Math" panose="02040503050406030204" pitchFamily="18" charset="0"/>
                                          <a:ea typeface="Meiryo" panose="020B0604030504040204" pitchFamily="34" charset="-128"/>
                                        </a:rPr>
                                      </m:ctrlPr>
                                    </m:accPr>
                                    <m:e>
                                      <m:r>
                                        <a:rPr lang="en-US" altLang="ja-JP" sz="2000" i="1">
                                          <a:latin typeface="Cambria Math" panose="02040503050406030204" pitchFamily="18" charset="0"/>
                                          <a:ea typeface="Meiryo" panose="020B0604030504040204" pitchFamily="34" charset="-128"/>
                                        </a:rPr>
                                        <m:t>𝑥</m:t>
                                      </m:r>
                                    </m:e>
                                  </m:acc>
                                </m:e>
                                <m:sub>
                                  <m:r>
                                    <a:rPr lang="en-US" altLang="ja-JP" sz="2000" b="0" i="1" smtClean="0">
                                      <a:latin typeface="Cambria Math" panose="02040503050406030204" pitchFamily="18" charset="0"/>
                                      <a:ea typeface="Meiryo" panose="020B0604030504040204" pitchFamily="34" charset="-128"/>
                                    </a:rPr>
                                    <m:t>𝑖</m:t>
                                  </m:r>
                                  <m:r>
                                    <a:rPr lang="en-US" altLang="ja-JP" sz="2000" i="1">
                                      <a:latin typeface="Cambria Math" panose="02040503050406030204" pitchFamily="18" charset="0"/>
                                      <a:ea typeface="Meiryo" panose="020B0604030504040204" pitchFamily="34" charset="-128"/>
                                    </a:rPr>
                                    <m:t>𝑗</m:t>
                                  </m:r>
                                </m:sub>
                              </m:sSub>
                            </m:e>
                          </m:func>
                        </m:e>
                      </m:nary>
                    </m:oMath>
                  </m:oMathPara>
                </a14:m>
                <a:endParaRPr kumimoji="1" lang="en-US" altLang="ja-JP" dirty="0">
                  <a:latin typeface="Meiryo" panose="020B0604030504040204" pitchFamily="34" charset="-128"/>
                  <a:ea typeface="Meiryo" panose="020B0604030504040204" pitchFamily="34" charset="-128"/>
                </a:endParaRPr>
              </a:p>
              <a:p>
                <a:endParaRPr kumimoji="1" lang="en-US" altLang="ja-JP" sz="12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2200" dirty="0">
                    <a:latin typeface="Meiryo" panose="020B0604030504040204" pitchFamily="34" charset="-128"/>
                    <a:ea typeface="Meiryo" panose="020B0604030504040204" pitchFamily="34" charset="-128"/>
                  </a:rPr>
                  <a:t>類似度の閾値処理で</a:t>
                </a:r>
                <a:br>
                  <a:rPr lang="en-US" altLang="ja-JP" sz="2200" dirty="0">
                    <a:latin typeface="Meiryo" panose="020B0604030504040204" pitchFamily="34" charset="-128"/>
                    <a:ea typeface="Meiryo" panose="020B0604030504040204" pitchFamily="34" charset="-128"/>
                  </a:rPr>
                </a:br>
                <a:r>
                  <a:rPr kumimoji="1" lang="ja-JP" altLang="en-US" sz="2200" dirty="0">
                    <a:latin typeface="Meiryo" panose="020B0604030504040204" pitchFamily="34" charset="-128"/>
                    <a:ea typeface="Meiryo" panose="020B0604030504040204" pitchFamily="34" charset="-128"/>
                  </a:rPr>
                  <a:t>二項関係を設定</a:t>
                </a:r>
                <a:endParaRPr kumimoji="1" lang="en-US" altLang="ja-JP" sz="2200" dirty="0">
                  <a:latin typeface="Meiryo" panose="020B0604030504040204" pitchFamily="34" charset="-128"/>
                  <a:ea typeface="Meiryo" panose="020B0604030504040204" pitchFamily="34" charset="-128"/>
                </a:endParaRPr>
              </a:p>
              <a:p>
                <a:pPr/>
                <a14:m>
                  <m:oMathPara xmlns:m="http://schemas.openxmlformats.org/officeDocument/2006/math">
                    <m:oMathParaPr>
                      <m:jc m:val="centerGroup"/>
                    </m:oMathParaPr>
                    <m:oMath xmlns:m="http://schemas.openxmlformats.org/officeDocument/2006/math">
                      <m:sSubSup>
                        <m:sSubSupPr>
                          <m:ctrlPr>
                            <a:rPr lang="en-US" altLang="ja-JP" sz="2000" i="1">
                              <a:latin typeface="Cambria Math" panose="02040503050406030204" pitchFamily="18" charset="0"/>
                              <a:ea typeface="Meiryo" panose="020B0604030504040204" pitchFamily="34" charset="-128"/>
                            </a:rPr>
                          </m:ctrlPr>
                        </m:sSubSupPr>
                        <m:e>
                          <m:r>
                            <a:rPr lang="en-US" altLang="ja-JP" sz="2000" b="0" i="1" smtClean="0">
                              <a:latin typeface="Cambria Math" panose="02040503050406030204" pitchFamily="18" charset="0"/>
                              <a:ea typeface="Meiryo" panose="020B0604030504040204" pitchFamily="34" charset="-128"/>
                            </a:rPr>
                            <m:t>𝑅</m:t>
                          </m:r>
                        </m:e>
                        <m:sub>
                          <m:r>
                            <a:rPr lang="en-US" altLang="ja-JP" sz="2000" i="1">
                              <a:latin typeface="Cambria Math" panose="02040503050406030204" pitchFamily="18" charset="0"/>
                              <a:ea typeface="Meiryo" panose="020B0604030504040204" pitchFamily="34" charset="-128"/>
                            </a:rPr>
                            <m:t>𝑖𝑡</m:t>
                          </m:r>
                        </m:sub>
                        <m:sup>
                          <m:r>
                            <a:rPr lang="en-US" altLang="ja-JP" sz="2000" i="1">
                              <a:latin typeface="Cambria Math" panose="02040503050406030204" pitchFamily="18" charset="0"/>
                              <a:ea typeface="Meiryo" panose="020B0604030504040204" pitchFamily="34" charset="-128"/>
                            </a:rPr>
                            <m:t>𝐶𝐸</m:t>
                          </m:r>
                        </m:sup>
                      </m:sSubSup>
                      <m:r>
                        <a:rPr lang="en-US" altLang="ja-JP" sz="2000" b="0" i="1" smtClean="0">
                          <a:latin typeface="Cambria Math" panose="02040503050406030204" pitchFamily="18" charset="0"/>
                          <a:ea typeface="Meiryo" panose="020B0604030504040204" pitchFamily="34" charset="-128"/>
                        </a:rPr>
                        <m:t>=</m:t>
                      </m:r>
                      <m:d>
                        <m:dPr>
                          <m:begChr m:val="{"/>
                          <m:endChr m:val=""/>
                          <m:ctrlPr>
                            <a:rPr lang="en-US" altLang="ja-JP" sz="2000" b="0" i="1" smtClean="0">
                              <a:latin typeface="Cambria Math" panose="02040503050406030204" pitchFamily="18" charset="0"/>
                              <a:ea typeface="Meiryo" panose="020B0604030504040204" pitchFamily="34" charset="-128"/>
                            </a:rPr>
                          </m:ctrlPr>
                        </m:dPr>
                        <m:e>
                          <m:r>
                            <a:rPr lang="en-US" altLang="ja-JP" sz="2000" b="0" i="1" smtClean="0">
                              <a:latin typeface="Cambria Math" panose="02040503050406030204" pitchFamily="18" charset="0"/>
                              <a:ea typeface="Meiryo" panose="020B0604030504040204" pitchFamily="34" charset="-128"/>
                            </a:rPr>
                            <m:t>   </m:t>
                          </m:r>
                          <m:m>
                            <m:mPr>
                              <m:mcs>
                                <m:mc>
                                  <m:mcPr>
                                    <m:count m:val="2"/>
                                    <m:mcJc m:val="center"/>
                                  </m:mcPr>
                                </m:mc>
                              </m:mcs>
                              <m:ctrlPr>
                                <a:rPr lang="en-US" altLang="ja-JP" sz="2000" i="1">
                                  <a:latin typeface="Cambria Math" panose="02040503050406030204" pitchFamily="18" charset="0"/>
                                  <a:ea typeface="Meiryo" panose="020B0604030504040204" pitchFamily="34" charset="-128"/>
                                </a:rPr>
                              </m:ctrlPr>
                            </m:mPr>
                            <m:mr>
                              <m:e>
                                <m:r>
                                  <m:rPr>
                                    <m:brk m:alnAt="7"/>
                                  </m:rPr>
                                  <a:rPr lang="en-US" altLang="ja-JP" sz="2000" i="1">
                                    <a:latin typeface="Cambria Math" panose="02040503050406030204" pitchFamily="18" charset="0"/>
                                    <a:ea typeface="Meiryo" panose="020B0604030504040204" pitchFamily="34" charset="-128"/>
                                  </a:rPr>
                                  <m:t>1</m:t>
                                </m:r>
                              </m:e>
                              <m:e>
                                <m:d>
                                  <m:dPr>
                                    <m:ctrlPr>
                                      <a:rPr lang="en-US" altLang="ja-JP" sz="2000" i="1">
                                        <a:latin typeface="Cambria Math" panose="02040503050406030204" pitchFamily="18" charset="0"/>
                                        <a:ea typeface="Meiryo" panose="020B0604030504040204" pitchFamily="34" charset="-128"/>
                                      </a:rPr>
                                    </m:ctrlPr>
                                  </m:dPr>
                                  <m:e>
                                    <m:sSubSup>
                                      <m:sSubSupPr>
                                        <m:ctrlPr>
                                          <a:rPr lang="en-US" altLang="ja-JP" sz="2000" i="1">
                                            <a:latin typeface="Cambria Math" panose="02040503050406030204" pitchFamily="18" charset="0"/>
                                            <a:ea typeface="Meiryo" panose="020B0604030504040204" pitchFamily="34" charset="-128"/>
                                          </a:rPr>
                                        </m:ctrlPr>
                                      </m:sSubSupPr>
                                      <m:e>
                                        <m:r>
                                          <a:rPr lang="en-US" altLang="ja-JP" sz="2000" i="1">
                                            <a:latin typeface="Cambria Math" panose="02040503050406030204" pitchFamily="18" charset="0"/>
                                            <a:ea typeface="Meiryo" panose="020B0604030504040204" pitchFamily="34" charset="-128"/>
                                          </a:rPr>
                                          <m:t>𝑆</m:t>
                                        </m:r>
                                      </m:e>
                                      <m:sub>
                                        <m:r>
                                          <a:rPr lang="en-US" altLang="ja-JP" sz="2000" i="1">
                                            <a:latin typeface="Cambria Math" panose="02040503050406030204" pitchFamily="18" charset="0"/>
                                            <a:ea typeface="Meiryo" panose="020B0604030504040204" pitchFamily="34" charset="-128"/>
                                          </a:rPr>
                                          <m:t>𝑖𝑡</m:t>
                                        </m:r>
                                      </m:sub>
                                      <m:sup>
                                        <m:r>
                                          <a:rPr lang="en-US" altLang="ja-JP" sz="2000" i="1">
                                            <a:latin typeface="Cambria Math" panose="02040503050406030204" pitchFamily="18" charset="0"/>
                                            <a:ea typeface="Meiryo" panose="020B0604030504040204" pitchFamily="34" charset="-128"/>
                                          </a:rPr>
                                          <m:t>𝐶𝐸</m:t>
                                        </m:r>
                                      </m:sup>
                                    </m:sSubSup>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𝛿</m:t>
                                    </m:r>
                                  </m:e>
                                </m:d>
                              </m:e>
                            </m:mr>
                            <m:mr>
                              <m:e>
                                <m:r>
                                  <a:rPr lang="en-US" altLang="ja-JP" sz="2000" i="1">
                                    <a:latin typeface="Cambria Math" panose="02040503050406030204" pitchFamily="18" charset="0"/>
                                    <a:ea typeface="Meiryo" panose="020B0604030504040204" pitchFamily="34" charset="-128"/>
                                  </a:rPr>
                                  <m:t>0</m:t>
                                </m:r>
                              </m:e>
                              <m:e>
                                <m:d>
                                  <m:dPr>
                                    <m:ctrlPr>
                                      <a:rPr lang="en-US" altLang="ja-JP" sz="2000" i="1">
                                        <a:latin typeface="Cambria Math" panose="02040503050406030204" pitchFamily="18" charset="0"/>
                                        <a:ea typeface="Meiryo" panose="020B0604030504040204" pitchFamily="34" charset="-128"/>
                                      </a:rPr>
                                    </m:ctrlPr>
                                  </m:dPr>
                                  <m:e>
                                    <m:r>
                                      <m:rPr>
                                        <m:sty m:val="p"/>
                                      </m:rPr>
                                      <a:rPr lang="en-US" altLang="ja-JP" sz="2000" i="0">
                                        <a:latin typeface="Cambria Math" panose="02040503050406030204" pitchFamily="18" charset="0"/>
                                        <a:ea typeface="Meiryo" panose="020B0604030504040204" pitchFamily="34" charset="-128"/>
                                      </a:rPr>
                                      <m:t>otherwise</m:t>
                                    </m:r>
                                  </m:e>
                                </m:d>
                              </m:e>
                            </m:mr>
                          </m:m>
                        </m:e>
                      </m:d>
                    </m:oMath>
                  </m:oMathPara>
                </a14:m>
                <a:endParaRPr kumimoji="1" lang="ja-JP" altLang="en-US" dirty="0">
                  <a:latin typeface="Meiryo" panose="020B0604030504040204" pitchFamily="34" charset="-128"/>
                  <a:ea typeface="Meiryo" panose="020B0604030504040204" pitchFamily="34" charset="-128"/>
                </a:endParaRPr>
              </a:p>
            </p:txBody>
          </p:sp>
        </mc:Choice>
        <mc:Fallback xmlns="">
          <p:sp>
            <p:nvSpPr>
              <p:cNvPr id="6" name="テキスト ボックス 5">
                <a:extLst>
                  <a:ext uri="{FF2B5EF4-FFF2-40B4-BE49-F238E27FC236}">
                    <a16:creationId xmlns:a16="http://schemas.microsoft.com/office/drawing/2014/main" id="{AAFCA74B-698E-66D1-03D0-AFCD1B111D98}"/>
                  </a:ext>
                </a:extLst>
              </p:cNvPr>
              <p:cNvSpPr txBox="1">
                <a:spLocks noRot="1" noChangeAspect="1" noMove="1" noResize="1" noEditPoints="1" noAdjustHandles="1" noChangeArrowheads="1" noChangeShapeType="1" noTextEdit="1"/>
              </p:cNvSpPr>
              <p:nvPr/>
            </p:nvSpPr>
            <p:spPr>
              <a:xfrm>
                <a:off x="4142238" y="2516985"/>
                <a:ext cx="3755326" cy="2967159"/>
              </a:xfrm>
              <a:prstGeom prst="rect">
                <a:avLst/>
              </a:prstGeom>
              <a:blipFill>
                <a:blip r:embed="rId4"/>
                <a:stretch>
                  <a:fillRect l="-1948" t="-1643"/>
                </a:stretch>
              </a:blipFill>
            </p:spPr>
            <p:txBody>
              <a:bodyPr/>
              <a:lstStyle/>
              <a:p>
                <a:r>
                  <a:rPr lang="ja-JP" altLang="en-US">
                    <a:noFill/>
                  </a:rPr>
                  <a:t> </a:t>
                </a:r>
              </a:p>
            </p:txBody>
          </p:sp>
        </mc:Fallback>
      </mc:AlternateContent>
      <p:graphicFrame>
        <p:nvGraphicFramePr>
          <p:cNvPr id="9" name="表 5">
            <a:extLst>
              <a:ext uri="{FF2B5EF4-FFF2-40B4-BE49-F238E27FC236}">
                <a16:creationId xmlns:a16="http://schemas.microsoft.com/office/drawing/2014/main" id="{BFCD8F1E-455C-77A0-51CA-38F5F3C4F0DD}"/>
              </a:ext>
            </a:extLst>
          </p:cNvPr>
          <p:cNvGraphicFramePr>
            <a:graphicFrameLocks noGrp="1"/>
          </p:cNvGraphicFramePr>
          <p:nvPr>
            <p:extLst>
              <p:ext uri="{D42A27DB-BD31-4B8C-83A1-F6EECF244321}">
                <p14:modId xmlns:p14="http://schemas.microsoft.com/office/powerpoint/2010/main" val="1576175968"/>
              </p:ext>
            </p:extLst>
          </p:nvPr>
        </p:nvGraphicFramePr>
        <p:xfrm>
          <a:off x="178774" y="2404429"/>
          <a:ext cx="3755326" cy="3079715"/>
        </p:xfrm>
        <a:graphic>
          <a:graphicData uri="http://schemas.openxmlformats.org/drawingml/2006/table">
            <a:tbl>
              <a:tblPr firstRow="1" bandRow="1">
                <a:tableStyleId>{5C22544A-7EE6-4342-B048-85BDC9FD1C3A}</a:tableStyleId>
              </a:tblPr>
              <a:tblGrid>
                <a:gridCol w="638985">
                  <a:extLst>
                    <a:ext uri="{9D8B030D-6E8A-4147-A177-3AD203B41FA5}">
                      <a16:colId xmlns:a16="http://schemas.microsoft.com/office/drawing/2014/main" val="1984532691"/>
                    </a:ext>
                  </a:extLst>
                </a:gridCol>
                <a:gridCol w="622232">
                  <a:extLst>
                    <a:ext uri="{9D8B030D-6E8A-4147-A177-3AD203B41FA5}">
                      <a16:colId xmlns:a16="http://schemas.microsoft.com/office/drawing/2014/main" val="2179075514"/>
                    </a:ext>
                  </a:extLst>
                </a:gridCol>
                <a:gridCol w="624308">
                  <a:extLst>
                    <a:ext uri="{9D8B030D-6E8A-4147-A177-3AD203B41FA5}">
                      <a16:colId xmlns:a16="http://schemas.microsoft.com/office/drawing/2014/main" val="2275899961"/>
                    </a:ext>
                  </a:extLst>
                </a:gridCol>
                <a:gridCol w="623267">
                  <a:extLst>
                    <a:ext uri="{9D8B030D-6E8A-4147-A177-3AD203B41FA5}">
                      <a16:colId xmlns:a16="http://schemas.microsoft.com/office/drawing/2014/main" val="3604320373"/>
                    </a:ext>
                  </a:extLst>
                </a:gridCol>
                <a:gridCol w="623267">
                  <a:extLst>
                    <a:ext uri="{9D8B030D-6E8A-4147-A177-3AD203B41FA5}">
                      <a16:colId xmlns:a16="http://schemas.microsoft.com/office/drawing/2014/main" val="3716012496"/>
                    </a:ext>
                  </a:extLst>
                </a:gridCol>
                <a:gridCol w="623267">
                  <a:extLst>
                    <a:ext uri="{9D8B030D-6E8A-4147-A177-3AD203B41FA5}">
                      <a16:colId xmlns:a16="http://schemas.microsoft.com/office/drawing/2014/main" val="4140730682"/>
                    </a:ext>
                  </a:extLst>
                </a:gridCol>
              </a:tblGrid>
              <a:tr h="520915">
                <a:tc>
                  <a:txBody>
                    <a:bodyPr/>
                    <a:lstStyle/>
                    <a:p>
                      <a:pPr algn="ctr"/>
                      <a:endParaRPr kumimoji="1" lang="ja-JP" altLang="en-US" sz="5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1</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2</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3</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4</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800" b="1">
                          <a:solidFill>
                            <a:schemeClr val="tx1"/>
                          </a:solidFill>
                          <a:latin typeface="Meiryo" panose="020B0604030504040204" pitchFamily="34" charset="-128"/>
                          <a:ea typeface="Meiryo" panose="020B0604030504040204" pitchFamily="34" charset="-128"/>
                        </a:rPr>
                        <a:t>アイテム</a:t>
                      </a:r>
                      <a:r>
                        <a:rPr kumimoji="1" lang="en-US" altLang="ja-JP" sz="800" b="1" dirty="0">
                          <a:solidFill>
                            <a:schemeClr val="tx1"/>
                          </a:solidFill>
                          <a:latin typeface="Meiryo" panose="020B0604030504040204" pitchFamily="34" charset="-128"/>
                          <a:ea typeface="Meiryo" panose="020B0604030504040204" pitchFamily="34" charset="-128"/>
                        </a:rPr>
                        <a:t>5</a:t>
                      </a:r>
                      <a:endParaRPr kumimoji="1" lang="ja-JP" altLang="en-US" sz="8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84328804"/>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1</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1/3</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2</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3</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4</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511760">
                <a:tc>
                  <a:txBody>
                    <a:bodyPr/>
                    <a:lstStyle/>
                    <a:p>
                      <a:pPr algn="ctr"/>
                      <a:r>
                        <a:rPr kumimoji="1" lang="ja-JP" altLang="en-US" sz="800" b="1">
                          <a:latin typeface="Meiryo" panose="020B0604030504040204" pitchFamily="34" charset="-128"/>
                          <a:ea typeface="Meiryo" panose="020B0604030504040204" pitchFamily="34" charset="-128"/>
                        </a:rPr>
                        <a:t>ユーザー</a:t>
                      </a:r>
                      <a:r>
                        <a:rPr kumimoji="1" lang="en-US" altLang="ja-JP" sz="800" b="1" dirty="0">
                          <a:latin typeface="Meiryo" panose="020B0604030504040204" pitchFamily="34" charset="-128"/>
                          <a:ea typeface="Meiryo" panose="020B0604030504040204" pitchFamily="34" charset="-128"/>
                        </a:rPr>
                        <a:t>5</a:t>
                      </a:r>
                      <a:endParaRPr kumimoji="1" lang="ja-JP" altLang="en-US" sz="8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1/2</a:t>
                      </a:r>
                      <a:endParaRPr kumimoji="1" lang="ja-JP" altLang="en-US" sz="16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5077698-C0EE-B11F-4835-FF9550EAE0BD}"/>
                  </a:ext>
                </a:extLst>
              </p:cNvPr>
              <p:cNvSpPr txBox="1"/>
              <p:nvPr/>
            </p:nvSpPr>
            <p:spPr>
              <a:xfrm>
                <a:off x="8105702" y="1824709"/>
                <a:ext cx="2561599" cy="430887"/>
              </a:xfrm>
              <a:prstGeom prst="rect">
                <a:avLst/>
              </a:prstGeom>
              <a:noFill/>
            </p:spPr>
            <p:txBody>
              <a:bodyPr wrap="square" rtlCol="0">
                <a:spAutoFit/>
              </a:bodyPr>
              <a:lstStyle/>
              <a:p>
                <a:r>
                  <a:rPr lang="ja-JP" altLang="en-US" sz="2200" b="1">
                    <a:latin typeface="Meiryo" panose="020B0604030504040204" pitchFamily="34" charset="-128"/>
                    <a:ea typeface="Meiryo" panose="020B0604030504040204" pitchFamily="34" charset="-128"/>
                  </a:rPr>
                  <a:t>二項関係</a:t>
                </a:r>
                <a:r>
                  <a:rPr lang="en-US" altLang="ja-JP" sz="2200" b="1" dirty="0">
                    <a:latin typeface="Meiryo" panose="020B0604030504040204" pitchFamily="34" charset="-128"/>
                    <a:ea typeface="Meiryo" panose="020B0604030504040204" pitchFamily="34" charset="-128"/>
                  </a:rPr>
                  <a:t>: </a:t>
                </a:r>
                <a14:m>
                  <m:oMath xmlns:m="http://schemas.openxmlformats.org/officeDocument/2006/math">
                    <m:r>
                      <a:rPr lang="en-US" altLang="ja-JP" sz="2200" b="1" i="1" smtClean="0">
                        <a:latin typeface="Cambria Math" panose="02040503050406030204" pitchFamily="18" charset="0"/>
                        <a:ea typeface="Meiryo" panose="020B0604030504040204" pitchFamily="34" charset="-128"/>
                      </a:rPr>
                      <m:t>𝑹</m:t>
                    </m:r>
                  </m:oMath>
                </a14:m>
                <a:r>
                  <a:rPr kumimoji="1" lang="ja-JP" altLang="en-US" sz="2200" b="1" dirty="0">
                    <a:latin typeface="Meiryo" panose="020B0604030504040204" pitchFamily="34" charset="-128"/>
                    <a:ea typeface="Meiryo" panose="020B0604030504040204" pitchFamily="34" charset="-128"/>
                  </a:rPr>
                  <a:t>（例）</a:t>
                </a:r>
              </a:p>
            </p:txBody>
          </p:sp>
        </mc:Choice>
        <mc:Fallback xmlns="">
          <p:sp>
            <p:nvSpPr>
              <p:cNvPr id="15" name="テキスト ボックス 14">
                <a:extLst>
                  <a:ext uri="{FF2B5EF4-FFF2-40B4-BE49-F238E27FC236}">
                    <a16:creationId xmlns:a16="http://schemas.microsoft.com/office/drawing/2014/main" id="{B5077698-C0EE-B11F-4835-FF9550EAE0BD}"/>
                  </a:ext>
                </a:extLst>
              </p:cNvPr>
              <p:cNvSpPr txBox="1">
                <a:spLocks noRot="1" noChangeAspect="1" noMove="1" noResize="1" noEditPoints="1" noAdjustHandles="1" noChangeArrowheads="1" noChangeShapeType="1" noTextEdit="1"/>
              </p:cNvSpPr>
              <p:nvPr/>
            </p:nvSpPr>
            <p:spPr>
              <a:xfrm>
                <a:off x="8105702" y="1824709"/>
                <a:ext cx="2561599" cy="430887"/>
              </a:xfrm>
              <a:prstGeom prst="rect">
                <a:avLst/>
              </a:prstGeom>
              <a:blipFill>
                <a:blip r:embed="rId5"/>
                <a:stretch>
                  <a:fillRect l="-2956" t="-8571" r="-1970" b="-28571"/>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2D6FFFDB-FBE8-1A0A-F4D1-7AAC254CF12F}"/>
              </a:ext>
            </a:extLst>
          </p:cNvPr>
          <p:cNvSpPr txBox="1"/>
          <p:nvPr/>
        </p:nvSpPr>
        <p:spPr>
          <a:xfrm>
            <a:off x="5621311" y="1628689"/>
            <a:ext cx="184731" cy="369332"/>
          </a:xfrm>
          <a:prstGeom prst="rect">
            <a:avLst/>
          </a:prstGeom>
          <a:noFill/>
        </p:spPr>
        <p:txBody>
          <a:bodyPr wrap="none" rtlCol="0">
            <a:spAutoFit/>
          </a:bodyPr>
          <a:lstStyle/>
          <a:p>
            <a:endParaRPr kumimoji="1" lang="ja-JP" altLang="en-US"/>
          </a:p>
        </p:txBody>
      </p:sp>
      <p:sp>
        <p:nvSpPr>
          <p:cNvPr id="8" name="テキスト ボックス 7">
            <a:extLst>
              <a:ext uri="{FF2B5EF4-FFF2-40B4-BE49-F238E27FC236}">
                <a16:creationId xmlns:a16="http://schemas.microsoft.com/office/drawing/2014/main" id="{51DFEB03-2BBF-395F-8266-FB99EAEBB4C1}"/>
              </a:ext>
            </a:extLst>
          </p:cNvPr>
          <p:cNvSpPr txBox="1"/>
          <p:nvPr/>
        </p:nvSpPr>
        <p:spPr>
          <a:xfrm>
            <a:off x="3282846" y="1373856"/>
            <a:ext cx="184731" cy="369332"/>
          </a:xfrm>
          <a:prstGeom prst="rect">
            <a:avLst/>
          </a:prstGeom>
          <a:noFill/>
        </p:spPr>
        <p:txBody>
          <a:bodyPr wrap="none" rtlCol="0">
            <a:spAutoFit/>
          </a:bodyPr>
          <a:lstStyle/>
          <a:p>
            <a:endParaRPr kumimoji="1" lang="ja-JP" altLang="en-US"/>
          </a:p>
        </p:txBody>
      </p:sp>
      <p:sp>
        <p:nvSpPr>
          <p:cNvPr id="11" name="右矢印 10">
            <a:extLst>
              <a:ext uri="{FF2B5EF4-FFF2-40B4-BE49-F238E27FC236}">
                <a16:creationId xmlns:a16="http://schemas.microsoft.com/office/drawing/2014/main" id="{559B2585-57BA-723A-099A-EBAE2A35AAA4}"/>
              </a:ext>
            </a:extLst>
          </p:cNvPr>
          <p:cNvSpPr/>
          <p:nvPr/>
        </p:nvSpPr>
        <p:spPr>
          <a:xfrm>
            <a:off x="4249980" y="1730982"/>
            <a:ext cx="3692036" cy="5340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a:extLst>
              <a:ext uri="{FF2B5EF4-FFF2-40B4-BE49-F238E27FC236}">
                <a16:creationId xmlns:a16="http://schemas.microsoft.com/office/drawing/2014/main" id="{60F048EF-045E-C996-6745-A958D16798BA}"/>
              </a:ext>
            </a:extLst>
          </p:cNvPr>
          <p:cNvSpPr/>
          <p:nvPr/>
        </p:nvSpPr>
        <p:spPr>
          <a:xfrm>
            <a:off x="2208632" y="5730545"/>
            <a:ext cx="7774733" cy="977622"/>
          </a:xfrm>
          <a:prstGeom prst="wedgeRoundRectCallout">
            <a:avLst>
              <a:gd name="adj1" fmla="val 5218"/>
              <a:gd name="adj2" fmla="val -71042"/>
              <a:gd name="adj3" fmla="val 16667"/>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8425"/>
            <a:r>
              <a:rPr lang="ja-JP" altLang="en-US" sz="2200" b="0" i="0">
                <a:solidFill>
                  <a:sysClr val="windowText" lastClr="000000"/>
                </a:solidFill>
                <a:effectLst/>
                <a:latin typeface="Meiryo" panose="020B0604030504040204" pitchFamily="34" charset="-128"/>
                <a:ea typeface="Meiryo" panose="020B0604030504040204" pitchFamily="34" charset="-128"/>
              </a:rPr>
              <a:t>負の交差エントロピーは負の値を取り，</a:t>
            </a:r>
            <a:r>
              <a:rPr lang="ja-JP" altLang="en-US" sz="2200">
                <a:solidFill>
                  <a:sysClr val="windowText" lastClr="000000"/>
                </a:solidFill>
                <a:latin typeface="Meiryo" panose="020B0604030504040204" pitchFamily="34" charset="-128"/>
                <a:ea typeface="Meiryo" panose="020B0604030504040204" pitchFamily="34" charset="-128"/>
              </a:rPr>
              <a:t>対象間の類似性が</a:t>
            </a:r>
            <a:endParaRPr lang="en-US" altLang="ja-JP" sz="2200" dirty="0">
              <a:solidFill>
                <a:sysClr val="windowText" lastClr="000000"/>
              </a:solidFill>
              <a:latin typeface="Meiryo" panose="020B0604030504040204" pitchFamily="34" charset="-128"/>
              <a:ea typeface="Meiryo" panose="020B0604030504040204" pitchFamily="34" charset="-128"/>
            </a:endParaRPr>
          </a:p>
          <a:p>
            <a:pPr marL="98425"/>
            <a:r>
              <a:rPr lang="ja-JP" altLang="en-US" sz="2200">
                <a:solidFill>
                  <a:sysClr val="windowText" lastClr="000000"/>
                </a:solidFill>
                <a:latin typeface="Meiryo" panose="020B0604030504040204" pitchFamily="34" charset="-128"/>
                <a:ea typeface="Meiryo" panose="020B0604030504040204" pitchFamily="34" charset="-128"/>
              </a:rPr>
              <a:t>認められないほど</a:t>
            </a:r>
            <a:r>
              <a:rPr lang="ja-JP" altLang="en-US" sz="2200" b="0" i="0">
                <a:solidFill>
                  <a:sysClr val="windowText" lastClr="000000"/>
                </a:solidFill>
                <a:effectLst/>
                <a:latin typeface="Meiryo" panose="020B0604030504040204" pitchFamily="34" charset="-128"/>
                <a:ea typeface="Meiryo" panose="020B0604030504040204" pitchFamily="34" charset="-128"/>
              </a:rPr>
              <a:t>，類似度は小さくなる</a:t>
            </a:r>
            <a:endParaRPr lang="en-US" altLang="ja-JP" sz="2200" b="0" i="0" dirty="0">
              <a:solidFill>
                <a:sysClr val="windowText" lastClr="000000"/>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89088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表 12">
            <a:extLst>
              <a:ext uri="{FF2B5EF4-FFF2-40B4-BE49-F238E27FC236}">
                <a16:creationId xmlns:a16="http://schemas.microsoft.com/office/drawing/2014/main" id="{08319111-5B4C-554E-B516-B3B69EE129AE}"/>
              </a:ext>
            </a:extLst>
          </p:cNvPr>
          <p:cNvGraphicFramePr>
            <a:graphicFrameLocks noGrp="1"/>
          </p:cNvGraphicFramePr>
          <p:nvPr>
            <p:extLst>
              <p:ext uri="{D42A27DB-BD31-4B8C-83A1-F6EECF244321}">
                <p14:modId xmlns:p14="http://schemas.microsoft.com/office/powerpoint/2010/main" val="3253522544"/>
              </p:ext>
            </p:extLst>
          </p:nvPr>
        </p:nvGraphicFramePr>
        <p:xfrm>
          <a:off x="8235978" y="1604367"/>
          <a:ext cx="3810373" cy="1036320"/>
        </p:xfrm>
        <a:graphic>
          <a:graphicData uri="http://schemas.openxmlformats.org/drawingml/2006/table">
            <a:tbl>
              <a:tblPr firstRow="1" bandRow="1">
                <a:tableStyleId>{5C22544A-7EE6-4342-B048-85BDC9FD1C3A}</a:tableStyleId>
              </a:tblPr>
              <a:tblGrid>
                <a:gridCol w="899503">
                  <a:extLst>
                    <a:ext uri="{9D8B030D-6E8A-4147-A177-3AD203B41FA5}">
                      <a16:colId xmlns:a16="http://schemas.microsoft.com/office/drawing/2014/main" val="3763349515"/>
                    </a:ext>
                  </a:extLst>
                </a:gridCol>
                <a:gridCol w="582174">
                  <a:extLst>
                    <a:ext uri="{9D8B030D-6E8A-4147-A177-3AD203B41FA5}">
                      <a16:colId xmlns:a16="http://schemas.microsoft.com/office/drawing/2014/main" val="3275197788"/>
                    </a:ext>
                  </a:extLst>
                </a:gridCol>
                <a:gridCol w="582174">
                  <a:extLst>
                    <a:ext uri="{9D8B030D-6E8A-4147-A177-3AD203B41FA5}">
                      <a16:colId xmlns:a16="http://schemas.microsoft.com/office/drawing/2014/main" val="625275933"/>
                    </a:ext>
                  </a:extLst>
                </a:gridCol>
                <a:gridCol w="582174">
                  <a:extLst>
                    <a:ext uri="{9D8B030D-6E8A-4147-A177-3AD203B41FA5}">
                      <a16:colId xmlns:a16="http://schemas.microsoft.com/office/drawing/2014/main" val="4235118890"/>
                    </a:ext>
                  </a:extLst>
                </a:gridCol>
                <a:gridCol w="582174">
                  <a:extLst>
                    <a:ext uri="{9D8B030D-6E8A-4147-A177-3AD203B41FA5}">
                      <a16:colId xmlns:a16="http://schemas.microsoft.com/office/drawing/2014/main" val="2811349683"/>
                    </a:ext>
                  </a:extLst>
                </a:gridCol>
                <a:gridCol w="582174">
                  <a:extLst>
                    <a:ext uri="{9D8B030D-6E8A-4147-A177-3AD203B41FA5}">
                      <a16:colId xmlns:a16="http://schemas.microsoft.com/office/drawing/2014/main" val="968886377"/>
                    </a:ext>
                  </a:extLst>
                </a:gridCol>
              </a:tblGrid>
              <a:tr h="231779">
                <a:tc>
                  <a:txBody>
                    <a:bodyPr/>
                    <a:lstStyle/>
                    <a:p>
                      <a:pPr algn="ctr"/>
                      <a:endParaRPr kumimoji="1" lang="ja-JP" altLang="en-US" sz="7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dirty="0">
                          <a:solidFill>
                            <a:sysClr val="windowText" lastClr="000000"/>
                          </a:solidFill>
                        </a:rPr>
                        <a:t>ユーザー</a:t>
                      </a:r>
                      <a:r>
                        <a:rPr kumimoji="1" lang="en-US" altLang="ja-JP" sz="700" b="1" dirty="0">
                          <a:solidFill>
                            <a:sysClr val="windowText" lastClr="000000"/>
                          </a:solidFill>
                        </a:rPr>
                        <a:t>1</a:t>
                      </a:r>
                      <a:endParaRPr kumimoji="1" lang="ja-JP" altLang="en-US" sz="700"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a:solidFill>
                            <a:sysClr val="windowText" lastClr="000000"/>
                          </a:solidFill>
                        </a:rPr>
                        <a:t>ユーザー</a:t>
                      </a:r>
                      <a:r>
                        <a:rPr kumimoji="1" lang="en-US" altLang="ja-JP" sz="700" b="1" dirty="0">
                          <a:solidFill>
                            <a:schemeClr val="tx1"/>
                          </a:solidFill>
                        </a:rPr>
                        <a:t>2</a:t>
                      </a:r>
                      <a:endParaRPr kumimoji="1" lang="ja-JP" altLang="en-US" sz="7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a:solidFill>
                            <a:sysClr val="windowText" lastClr="000000"/>
                          </a:solidFill>
                        </a:rPr>
                        <a:t>ユーザー</a:t>
                      </a:r>
                      <a:r>
                        <a:rPr kumimoji="1" lang="en-US" altLang="ja-JP" sz="700" b="1" dirty="0">
                          <a:solidFill>
                            <a:schemeClr val="tx1"/>
                          </a:solidFill>
                        </a:rPr>
                        <a:t>3</a:t>
                      </a:r>
                      <a:endParaRPr kumimoji="1" lang="ja-JP" altLang="en-US" sz="7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a:solidFill>
                            <a:sysClr val="windowText" lastClr="000000"/>
                          </a:solidFill>
                        </a:rPr>
                        <a:t>ユーザー</a:t>
                      </a:r>
                      <a:r>
                        <a:rPr kumimoji="1" lang="en-US" altLang="ja-JP" sz="700" b="1" dirty="0">
                          <a:solidFill>
                            <a:schemeClr val="tx1"/>
                          </a:solidFill>
                        </a:rPr>
                        <a:t>4</a:t>
                      </a:r>
                      <a:endParaRPr kumimoji="1" lang="ja-JP" altLang="en-US" sz="7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a:solidFill>
                            <a:sysClr val="windowText" lastClr="000000"/>
                          </a:solidFill>
                        </a:rPr>
                        <a:t>ユーザー</a:t>
                      </a:r>
                      <a:r>
                        <a:rPr kumimoji="1" lang="en-US" altLang="ja-JP" sz="700" b="1" dirty="0">
                          <a:solidFill>
                            <a:schemeClr val="tx1"/>
                          </a:solidFill>
                        </a:rPr>
                        <a:t>5</a:t>
                      </a:r>
                      <a:endParaRPr kumimoji="1" lang="ja-JP" altLang="en-US" sz="7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15312">
                <a:tc>
                  <a:txBody>
                    <a:bodyPr/>
                    <a:lstStyle/>
                    <a:p>
                      <a:pPr algn="ctr"/>
                      <a:r>
                        <a:rPr kumimoji="1" lang="ja-JP" altLang="en-US" sz="900" b="1"/>
                        <a:t>共クラスター</a:t>
                      </a:r>
                      <a:r>
                        <a:rPr kumimoji="1" lang="en-US" altLang="ja-JP" sz="900" b="1" dirty="0"/>
                        <a:t>1</a:t>
                      </a:r>
                      <a:endParaRPr kumimoji="1" lang="ja-JP" alt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1</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1/2</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1/2</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0</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0</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15312">
                <a:tc>
                  <a:txBody>
                    <a:bodyPr/>
                    <a:lstStyle/>
                    <a:p>
                      <a:pPr algn="ctr"/>
                      <a:r>
                        <a:rPr kumimoji="1" lang="ja-JP" altLang="en-US" sz="900" b="1"/>
                        <a:t>共クラスター</a:t>
                      </a:r>
                      <a:r>
                        <a:rPr kumimoji="1" lang="en-US" altLang="ja-JP" sz="900" b="1" dirty="0"/>
                        <a:t>2</a:t>
                      </a:r>
                      <a:endParaRPr kumimoji="1" lang="ja-JP" alt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0</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1/2</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1/2</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1</a:t>
                      </a:r>
                      <a:endParaRPr kumimoji="1" lang="ja-JP"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1</a:t>
                      </a:r>
                      <a:endParaRPr kumimoji="1" lang="ja-JP"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29" name="角丸四角形 28">
            <a:extLst>
              <a:ext uri="{FF2B5EF4-FFF2-40B4-BE49-F238E27FC236}">
                <a16:creationId xmlns:a16="http://schemas.microsoft.com/office/drawing/2014/main" id="{ABEFF220-14BF-A943-A907-1800A16EA533}"/>
              </a:ext>
            </a:extLst>
          </p:cNvPr>
          <p:cNvSpPr/>
          <p:nvPr/>
        </p:nvSpPr>
        <p:spPr>
          <a:xfrm>
            <a:off x="9163547" y="1964732"/>
            <a:ext cx="1650049" cy="25326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RSCCMM-CF</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のアルゴリズム</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64356B2-8133-C641-A078-8C87332A3B86}"/>
                  </a:ext>
                </a:extLst>
              </p:cNvPr>
              <p:cNvSpPr txBox="1"/>
              <p:nvPr/>
            </p:nvSpPr>
            <p:spPr>
              <a:xfrm>
                <a:off x="105164" y="1331590"/>
                <a:ext cx="4365639" cy="4848058"/>
              </a:xfrm>
              <a:prstGeom prst="rect">
                <a:avLst/>
              </a:prstGeom>
              <a:noFill/>
            </p:spPr>
            <p:txBody>
              <a:bodyPr wrap="square" rtlCol="0">
                <a:spAutoFit/>
              </a:bodyPr>
              <a:lstStyle/>
              <a:p>
                <a:r>
                  <a:rPr lang="en-US" altLang="ja-JP" sz="2200" b="1" dirty="0">
                    <a:latin typeface="Meiryo" panose="020B0604030504040204" pitchFamily="34" charset="-128"/>
                    <a:ea typeface="Meiryo" panose="020B0604030504040204" pitchFamily="34" charset="-128"/>
                    <a:cs typeface="Arial" panose="020B0604020202020204" pitchFamily="34" charset="0"/>
                  </a:rPr>
                  <a:t>Step 1.</a:t>
                </a:r>
                <a:r>
                  <a:rPr lang="en-US" altLang="ja-JP" sz="2200" dirty="0">
                    <a:latin typeface="Meiryo" panose="020B0604030504040204" pitchFamily="34" charset="-128"/>
                    <a:ea typeface="Meiryo" panose="020B0604030504040204" pitchFamily="34" charset="-128"/>
                    <a:cs typeface="Arial" panose="020B0604020202020204" pitchFamily="34" charset="0"/>
                  </a:rPr>
                  <a:t>	</a:t>
                </a:r>
              </a:p>
              <a:p>
                <a:r>
                  <a:rPr lang="ja-JP" altLang="en-US" sz="2200" dirty="0">
                    <a:latin typeface="Meiryo" panose="020B0604030504040204" pitchFamily="34" charset="-128"/>
                    <a:ea typeface="Meiryo" panose="020B0604030504040204" pitchFamily="34" charset="-128"/>
                  </a:rPr>
                  <a:t>共起関係行列</a:t>
                </a:r>
                <a14:m>
                  <m:oMath xmlns:m="http://schemas.openxmlformats.org/officeDocument/2006/math">
                    <m:r>
                      <a:rPr lang="en-US" altLang="ja-JP" sz="2200" i="1">
                        <a:latin typeface="Cambria Math" panose="02040503050406030204" pitchFamily="18" charset="0"/>
                      </a:rPr>
                      <m:t>𝑅</m:t>
                    </m:r>
                    <m:r>
                      <a:rPr lang="en-US" altLang="ja-JP" sz="2200" i="1">
                        <a:latin typeface="Cambria Math" panose="02040503050406030204" pitchFamily="18" charset="0"/>
                      </a:rPr>
                      <m:t>={</m:t>
                    </m:r>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𝑟</m:t>
                        </m:r>
                      </m:e>
                      <m:sub>
                        <m:r>
                          <a:rPr lang="en-US" altLang="ja-JP" sz="2200" i="1">
                            <a:latin typeface="Cambria Math" panose="02040503050406030204" pitchFamily="18" charset="0"/>
                          </a:rPr>
                          <m:t>𝑖𝑗</m:t>
                        </m:r>
                      </m:sub>
                    </m:sSub>
                    <m:r>
                      <a:rPr lang="en-US" altLang="ja-JP" sz="2200" i="1">
                        <a:latin typeface="Cambria Math" panose="02040503050406030204" pitchFamily="18" charset="0"/>
                      </a:rPr>
                      <m:t>} </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に</a:t>
                </a:r>
                <a:r>
                  <a:rPr lang="en-US" altLang="ja-JP" sz="2200" dirty="0">
                    <a:latin typeface="Meiryo" panose="020B0604030504040204" pitchFamily="34" charset="-128"/>
                    <a:ea typeface="Meiryo" panose="020B0604030504040204" pitchFamily="34" charset="-128"/>
                    <a:cs typeface="Arial" panose="020B0604020202020204" pitchFamily="34" charset="0"/>
                  </a:rPr>
                  <a:t>RSCCMM</a:t>
                </a:r>
                <a:r>
                  <a:rPr lang="ja-JP" altLang="en-US" sz="2200" dirty="0">
                    <a:latin typeface="Meiryo" panose="020B0604030504040204" pitchFamily="34" charset="-128"/>
                    <a:ea typeface="Meiryo" panose="020B0604030504040204" pitchFamily="34" charset="-128"/>
                    <a:cs typeface="Arial" panose="020B0604020202020204" pitchFamily="34" charset="0"/>
                  </a:rPr>
                  <a:t>法を適用し，正規化ユーザーメンバシップ</a:t>
                </a:r>
                <a14:m>
                  <m:oMath xmlns:m="http://schemas.openxmlformats.org/officeDocument/2006/math">
                    <m:sSub>
                      <m:sSubPr>
                        <m:ctrlPr>
                          <a:rPr lang="en-US" altLang="ja-JP" sz="2200" i="1">
                            <a:latin typeface="Cambria Math" panose="02040503050406030204" pitchFamily="18" charset="0"/>
                          </a:rPr>
                        </m:ctrlPr>
                      </m:sSubPr>
                      <m:e>
                        <m:r>
                          <a:rPr lang="en-US" altLang="ja-JP" sz="2200" b="0" i="1" smtClean="0">
                            <a:latin typeface="Cambria Math" panose="02040503050406030204" pitchFamily="18" charset="0"/>
                          </a:rPr>
                          <m:t> </m:t>
                        </m:r>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𝑢</m:t>
                            </m:r>
                          </m:e>
                        </m:acc>
                      </m:e>
                      <m:sub>
                        <m:r>
                          <a:rPr lang="en-US" altLang="ja-JP" sz="2200" i="1">
                            <a:latin typeface="Cambria Math" panose="02040503050406030204" pitchFamily="18" charset="0"/>
                          </a:rPr>
                          <m:t>𝑐𝑖</m:t>
                        </m:r>
                      </m:sub>
                    </m:sSub>
                    <m:r>
                      <a:rPr lang="en-US" altLang="ja-JP" sz="2200" i="1">
                        <a:latin typeface="Cambria Math" panose="02040503050406030204" pitchFamily="18" charset="0"/>
                      </a:rPr>
                      <m:t> </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r>
                  <a:rPr lang="ja-JP" altLang="en-US" sz="2200" dirty="0">
                    <a:latin typeface="Meiryo" panose="020B0604030504040204" pitchFamily="34" charset="-128"/>
                    <a:ea typeface="Meiryo" panose="020B0604030504040204" pitchFamily="34" charset="-128"/>
                    <a:cs typeface="Arial" panose="020B0604020202020204" pitchFamily="34" charset="0"/>
                  </a:rPr>
                  <a:t>アイテムメンバシップ</a:t>
                </a:r>
                <a:r>
                  <a:rPr lang="en-US" altLang="ja-JP" sz="22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𝑤</m:t>
                        </m:r>
                      </m:e>
                      <m:sub>
                        <m:r>
                          <a:rPr lang="en-US" altLang="ja-JP" sz="2200" i="1">
                            <a:latin typeface="Cambria Math" panose="02040503050406030204" pitchFamily="18" charset="0"/>
                          </a:rPr>
                          <m:t>𝑐𝑗</m:t>
                        </m:r>
                      </m:sub>
                    </m:sSub>
                  </m:oMath>
                </a14:m>
                <a:r>
                  <a:rPr lang="ja-JP" altLang="en-US" sz="2200" dirty="0">
                    <a:latin typeface="Meiryo" panose="020B0604030504040204" pitchFamily="34" charset="-128"/>
                    <a:ea typeface="Meiryo" panose="020B0604030504040204" pitchFamily="34" charset="-128"/>
                    <a:cs typeface="Arial" panose="020B0604020202020204" pitchFamily="34" charset="0"/>
                  </a:rPr>
                  <a:t>を算出</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endParaRPr lang="en-US" altLang="ja-JP" sz="1000" dirty="0">
                  <a:latin typeface="Meiryo" panose="020B0604030504040204" pitchFamily="34" charset="-128"/>
                  <a:ea typeface="Meiryo" panose="020B0604030504040204" pitchFamily="34" charset="-128"/>
                  <a:cs typeface="Arial" panose="020B0604020202020204" pitchFamily="34" charset="0"/>
                </a:endParaRPr>
              </a:p>
              <a:p>
                <a:r>
                  <a:rPr lang="en-US" altLang="ja-JP" sz="2200" b="1" dirty="0">
                    <a:latin typeface="Meiryo" panose="020B0604030504040204" pitchFamily="34" charset="-128"/>
                    <a:ea typeface="Meiryo" panose="020B0604030504040204" pitchFamily="34" charset="-128"/>
                    <a:cs typeface="Arial" panose="020B0604020202020204" pitchFamily="34" charset="0"/>
                  </a:rPr>
                  <a:t>Step 2.	</a:t>
                </a:r>
              </a:p>
              <a:p>
                <a:r>
                  <a:rPr lang="ja-JP" altLang="en-US" sz="2200" dirty="0">
                    <a:latin typeface="Meiryo" panose="020B0604030504040204" pitchFamily="34" charset="-128"/>
                    <a:ea typeface="Meiryo" panose="020B0604030504040204" pitchFamily="34" charset="-128"/>
                  </a:rPr>
                  <a:t>アイテム</a:t>
                </a:r>
                <a14:m>
                  <m:oMath xmlns:m="http://schemas.openxmlformats.org/officeDocument/2006/math">
                    <m:r>
                      <a:rPr lang="en-US" altLang="ja-JP" sz="2200" b="0" i="1" smtClean="0">
                        <a:latin typeface="Cambria Math" panose="02040503050406030204" pitchFamily="18" charset="0"/>
                      </a:rPr>
                      <m:t>𝑗</m:t>
                    </m:r>
                  </m:oMath>
                </a14:m>
                <a:r>
                  <a:rPr lang="ja-JP" altLang="en-US" sz="2200" dirty="0">
                    <a:latin typeface="Meiryo" panose="020B0604030504040204" pitchFamily="34" charset="-128"/>
                    <a:ea typeface="Meiryo" panose="020B0604030504040204" pitchFamily="34" charset="-128"/>
                  </a:rPr>
                  <a:t>のユーザー</a:t>
                </a:r>
                <a14:m>
                  <m:oMath xmlns:m="http://schemas.openxmlformats.org/officeDocument/2006/math">
                    <m:r>
                      <a:rPr lang="en-US" altLang="ja-JP" sz="2200" b="0" i="1" smtClean="0">
                        <a:latin typeface="Cambria Math" panose="02040503050406030204" pitchFamily="18" charset="0"/>
                      </a:rPr>
                      <m:t>𝑖</m:t>
                    </m:r>
                  </m:oMath>
                </a14:m>
                <a:r>
                  <a:rPr lang="ja-JP" altLang="en-US" sz="2200" dirty="0">
                    <a:latin typeface="Meiryo" panose="020B0604030504040204" pitchFamily="34" charset="-128"/>
                    <a:ea typeface="Meiryo" panose="020B0604030504040204" pitchFamily="34" charset="-128"/>
                  </a:rPr>
                  <a:t>に対する</a:t>
                </a:r>
                <a:endParaRPr lang="en-US" altLang="ja-JP" sz="2200" dirty="0">
                  <a:latin typeface="Meiryo" panose="020B0604030504040204" pitchFamily="34" charset="-128"/>
                  <a:ea typeface="Meiryo" panose="020B0604030504040204" pitchFamily="34" charset="-128"/>
                </a:endParaRPr>
              </a:p>
              <a:p>
                <a:r>
                  <a:rPr lang="ja-JP" altLang="en-US" sz="2200" dirty="0">
                    <a:latin typeface="Meiryo" panose="020B0604030504040204" pitchFamily="34" charset="-128"/>
                    <a:ea typeface="Meiryo" panose="020B0604030504040204" pitchFamily="34" charset="-128"/>
                  </a:rPr>
                  <a:t>推薦度</a:t>
                </a:r>
                <a14:m>
                  <m:oMath xmlns:m="http://schemas.openxmlformats.org/officeDocument/2006/math">
                    <m:sSub>
                      <m:sSubPr>
                        <m:ctrlPr>
                          <a:rPr lang="en-US" altLang="ja-JP" sz="2200" i="1">
                            <a:latin typeface="Cambria Math" panose="02040503050406030204" pitchFamily="18" charset="0"/>
                          </a:rPr>
                        </m:ctrlPr>
                      </m:sSubPr>
                      <m:e>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𝑟</m:t>
                            </m:r>
                          </m:e>
                        </m:acc>
                      </m:e>
                      <m:sub>
                        <m:r>
                          <a:rPr lang="en-US" altLang="ja-JP" sz="2200" i="1">
                            <a:latin typeface="Cambria Math" panose="02040503050406030204" pitchFamily="18" charset="0"/>
                          </a:rPr>
                          <m:t>𝑖𝑗</m:t>
                        </m:r>
                      </m:sub>
                    </m:sSub>
                    <m:r>
                      <a:rPr lang="en-US" altLang="ja-JP" sz="2200" i="1">
                        <a:latin typeface="Cambria Math" panose="02040503050406030204" pitchFamily="18" charset="0"/>
                      </a:rPr>
                      <m:t> </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を算出</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ja-JP" sz="2200" i="1" smtClean="0">
                              <a:latin typeface="Cambria Math" panose="02040503050406030204" pitchFamily="18" charset="0"/>
                            </a:rPr>
                          </m:ctrlPr>
                        </m:sSubPr>
                        <m:e>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𝑟</m:t>
                              </m:r>
                            </m:e>
                          </m:acc>
                        </m:e>
                        <m:sub>
                          <m:r>
                            <a:rPr lang="en-US" altLang="ja-JP" sz="2200" i="1">
                              <a:latin typeface="Cambria Math" panose="02040503050406030204" pitchFamily="18" charset="0"/>
                            </a:rPr>
                            <m:t>𝑖𝑗</m:t>
                          </m:r>
                        </m:sub>
                      </m:sSub>
                      <m:r>
                        <a:rPr lang="en-US" altLang="ja-JP" sz="2200" i="1">
                          <a:latin typeface="Cambria Math" panose="02040503050406030204" pitchFamily="18" charset="0"/>
                        </a:rPr>
                        <m:t>=</m:t>
                      </m:r>
                      <m:nary>
                        <m:naryPr>
                          <m:chr m:val="∑"/>
                          <m:ctrlPr>
                            <a:rPr lang="en-US" altLang="ja-JP" sz="2200" i="1">
                              <a:latin typeface="Cambria Math" panose="02040503050406030204" pitchFamily="18" charset="0"/>
                            </a:rPr>
                          </m:ctrlPr>
                        </m:naryPr>
                        <m:sub>
                          <m:r>
                            <m:rPr>
                              <m:brk m:alnAt="23"/>
                            </m:rPr>
                            <a:rPr lang="en-US" altLang="ja-JP" sz="2200" i="1">
                              <a:latin typeface="Cambria Math" panose="02040503050406030204" pitchFamily="18" charset="0"/>
                            </a:rPr>
                            <m:t>𝑐</m:t>
                          </m:r>
                          <m:r>
                            <a:rPr lang="en-US" altLang="ja-JP" sz="2200" i="1">
                              <a:latin typeface="Cambria Math" panose="02040503050406030204" pitchFamily="18" charset="0"/>
                            </a:rPr>
                            <m:t>=1</m:t>
                          </m:r>
                        </m:sub>
                        <m:sup>
                          <m:r>
                            <a:rPr lang="en-US" altLang="ja-JP" sz="2200" i="1">
                              <a:latin typeface="Cambria Math" panose="02040503050406030204" pitchFamily="18" charset="0"/>
                            </a:rPr>
                            <m:t>𝐶</m:t>
                          </m:r>
                        </m:sup>
                        <m:e>
                          <m:sSub>
                            <m:sSubPr>
                              <m:ctrlPr>
                                <a:rPr lang="en-US" altLang="ja-JP" sz="2200" i="1">
                                  <a:latin typeface="Cambria Math" panose="02040503050406030204" pitchFamily="18" charset="0"/>
                                </a:rPr>
                              </m:ctrlPr>
                            </m:sSubPr>
                            <m:e>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𝑢</m:t>
                                  </m:r>
                                </m:e>
                              </m:acc>
                            </m:e>
                            <m:sub>
                              <m:r>
                                <a:rPr lang="en-US" altLang="ja-JP" sz="2200" i="1">
                                  <a:latin typeface="Cambria Math" panose="02040503050406030204" pitchFamily="18" charset="0"/>
                                </a:rPr>
                                <m:t>𝑐𝑖</m:t>
                              </m:r>
                            </m:sub>
                          </m:sSub>
                          <m:sSub>
                            <m:sSubPr>
                              <m:ctrlPr>
                                <a:rPr lang="en-US" altLang="ja-JP" sz="2200" i="1" smtClean="0">
                                  <a:solidFill>
                                    <a:schemeClr val="tx1"/>
                                  </a:solidFill>
                                  <a:latin typeface="Cambria Math" panose="02040503050406030204" pitchFamily="18" charset="0"/>
                                </a:rPr>
                              </m:ctrlPr>
                            </m:sSubPr>
                            <m:e>
                              <m:r>
                                <a:rPr lang="en-US" altLang="ja-JP" sz="2200" i="1">
                                  <a:solidFill>
                                    <a:schemeClr val="tx1"/>
                                  </a:solidFill>
                                  <a:latin typeface="Cambria Math" panose="02040503050406030204" pitchFamily="18" charset="0"/>
                                </a:rPr>
                                <m:t>𝑤</m:t>
                              </m:r>
                            </m:e>
                            <m:sub>
                              <m:r>
                                <a:rPr lang="en-US" altLang="ja-JP" sz="2200" i="1">
                                  <a:solidFill>
                                    <a:schemeClr val="tx1"/>
                                  </a:solidFill>
                                  <a:latin typeface="Cambria Math" panose="02040503050406030204" pitchFamily="18" charset="0"/>
                                </a:rPr>
                                <m:t>𝑐𝑗</m:t>
                              </m:r>
                            </m:sub>
                          </m:sSub>
                        </m:e>
                      </m:nary>
                    </m:oMath>
                  </m:oMathPara>
                </a14:m>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endParaRPr lang="en-US" altLang="ja-JP" sz="1000" dirty="0">
                  <a:latin typeface="Meiryo" panose="020B0604030504040204" pitchFamily="34" charset="-128"/>
                  <a:ea typeface="Meiryo" panose="020B0604030504040204" pitchFamily="34" charset="-128"/>
                  <a:cs typeface="Arial" panose="020B0604020202020204" pitchFamily="34" charset="0"/>
                </a:endParaRPr>
              </a:p>
              <a:p>
                <a:r>
                  <a:rPr lang="en-US" altLang="ja-JP" sz="2200" b="1" dirty="0">
                    <a:latin typeface="Meiryo" panose="020B0604030504040204" pitchFamily="34" charset="-128"/>
                    <a:ea typeface="Meiryo" panose="020B0604030504040204" pitchFamily="34" charset="-128"/>
                    <a:cs typeface="Arial" panose="020B0604020202020204" pitchFamily="34" charset="0"/>
                  </a:rPr>
                  <a:t>Step 3.  </a:t>
                </a:r>
                <a:r>
                  <a:rPr lang="en-US" altLang="ja-JP" sz="2200" dirty="0">
                    <a:latin typeface="Meiryo" panose="020B0604030504040204" pitchFamily="34" charset="-128"/>
                    <a:ea typeface="Meiryo" panose="020B0604030504040204" pitchFamily="34" charset="-128"/>
                    <a:cs typeface="Arial" panose="020B0604020202020204" pitchFamily="34" charset="0"/>
                  </a:rPr>
                  <a:t>	</a:t>
                </a:r>
              </a:p>
              <a:p>
                <a14:m>
                  <m:oMath xmlns:m="http://schemas.openxmlformats.org/officeDocument/2006/math">
                    <m:sSub>
                      <m:sSubPr>
                        <m:ctrlPr>
                          <a:rPr lang="en-US" altLang="ja-JP" sz="2200" i="1">
                            <a:latin typeface="Cambria Math" panose="02040503050406030204" pitchFamily="18" charset="0"/>
                          </a:rPr>
                        </m:ctrlPr>
                      </m:sSubPr>
                      <m:e>
                        <m:acc>
                          <m:accPr>
                            <m:chr m:val="̂"/>
                            <m:ctrlPr>
                              <a:rPr lang="en-US" altLang="ja-JP" sz="2200" i="1">
                                <a:latin typeface="Cambria Math" panose="02040503050406030204" pitchFamily="18" charset="0"/>
                              </a:rPr>
                            </m:ctrlPr>
                          </m:accPr>
                          <m:e>
                            <m:r>
                              <a:rPr lang="en-US" altLang="ja-JP" sz="2200" i="1">
                                <a:latin typeface="Cambria Math" panose="02040503050406030204" pitchFamily="18" charset="0"/>
                              </a:rPr>
                              <m:t>𝑟</m:t>
                            </m:r>
                          </m:e>
                        </m:acc>
                      </m:e>
                      <m:sub>
                        <m:r>
                          <a:rPr lang="en-US" altLang="ja-JP" sz="2200" i="1">
                            <a:latin typeface="Cambria Math" panose="02040503050406030204" pitchFamily="18" charset="0"/>
                          </a:rPr>
                          <m:t>𝑖𝑗</m:t>
                        </m:r>
                      </m:sub>
                    </m:sSub>
                  </m:oMath>
                </a14:m>
                <a:r>
                  <a:rPr lang="ja-JP" altLang="en-US" sz="2200" dirty="0">
                    <a:latin typeface="Meiryo" panose="020B0604030504040204" pitchFamily="34" charset="-128"/>
                    <a:ea typeface="Meiryo" panose="020B0604030504040204" pitchFamily="34" charset="-128"/>
                    <a:cs typeface="Arial" panose="020B0604020202020204" pitchFamily="34" charset="0"/>
                  </a:rPr>
                  <a:t>が閾値</a:t>
                </a:r>
                <a14:m>
                  <m:oMath xmlns:m="http://schemas.openxmlformats.org/officeDocument/2006/math">
                    <m:r>
                      <a:rPr lang="ja-JP" altLang="en-US" sz="2200" i="1">
                        <a:latin typeface="Cambria Math" panose="02040503050406030204" pitchFamily="18" charset="0"/>
                      </a:rPr>
                      <m:t>𝜂</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以上の時，推薦を行う</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364356B2-8133-C641-A078-8C87332A3B86}"/>
                  </a:ext>
                </a:extLst>
              </p:cNvPr>
              <p:cNvSpPr txBox="1">
                <a:spLocks noRot="1" noChangeAspect="1" noMove="1" noResize="1" noEditPoints="1" noAdjustHandles="1" noChangeArrowheads="1" noChangeShapeType="1" noTextEdit="1"/>
              </p:cNvSpPr>
              <p:nvPr/>
            </p:nvSpPr>
            <p:spPr>
              <a:xfrm>
                <a:off x="105164" y="1331590"/>
                <a:ext cx="4365639" cy="4848058"/>
              </a:xfrm>
              <a:prstGeom prst="rect">
                <a:avLst/>
              </a:prstGeom>
              <a:blipFill>
                <a:blip r:embed="rId3"/>
                <a:stretch>
                  <a:fillRect l="-1816" t="-754" r="-978" b="-1633"/>
                </a:stretch>
              </a:blipFill>
            </p:spPr>
            <p:txBody>
              <a:bodyPr/>
              <a:lstStyle/>
              <a:p>
                <a:r>
                  <a:rPr lang="ja-JP" altLang="en-US">
                    <a:noFill/>
                  </a:rPr>
                  <a:t> </a:t>
                </a:r>
              </a:p>
            </p:txBody>
          </p:sp>
        </mc:Fallback>
      </mc:AlternateContent>
      <p:graphicFrame>
        <p:nvGraphicFramePr>
          <p:cNvPr id="17" name="表 5">
            <a:extLst>
              <a:ext uri="{FF2B5EF4-FFF2-40B4-BE49-F238E27FC236}">
                <a16:creationId xmlns:a16="http://schemas.microsoft.com/office/drawing/2014/main" id="{50A907D3-F8FB-914E-8320-0AFF216B942A}"/>
              </a:ext>
            </a:extLst>
          </p:cNvPr>
          <p:cNvGraphicFramePr>
            <a:graphicFrameLocks noGrp="1"/>
          </p:cNvGraphicFramePr>
          <p:nvPr>
            <p:extLst>
              <p:ext uri="{D42A27DB-BD31-4B8C-83A1-F6EECF244321}">
                <p14:modId xmlns:p14="http://schemas.microsoft.com/office/powerpoint/2010/main" val="1395136634"/>
              </p:ext>
            </p:extLst>
          </p:nvPr>
        </p:nvGraphicFramePr>
        <p:xfrm>
          <a:off x="4374604" y="1625801"/>
          <a:ext cx="3359235" cy="2457381"/>
        </p:xfrm>
        <a:graphic>
          <a:graphicData uri="http://schemas.openxmlformats.org/drawingml/2006/table">
            <a:tbl>
              <a:tblPr firstRow="1" bandRow="1">
                <a:tableStyleId>{5C22544A-7EE6-4342-B048-85BDC9FD1C3A}</a:tableStyleId>
              </a:tblPr>
              <a:tblGrid>
                <a:gridCol w="571588">
                  <a:extLst>
                    <a:ext uri="{9D8B030D-6E8A-4147-A177-3AD203B41FA5}">
                      <a16:colId xmlns:a16="http://schemas.microsoft.com/office/drawing/2014/main" val="1984532691"/>
                    </a:ext>
                  </a:extLst>
                </a:gridCol>
                <a:gridCol w="556601">
                  <a:extLst>
                    <a:ext uri="{9D8B030D-6E8A-4147-A177-3AD203B41FA5}">
                      <a16:colId xmlns:a16="http://schemas.microsoft.com/office/drawing/2014/main" val="2179075514"/>
                    </a:ext>
                  </a:extLst>
                </a:gridCol>
                <a:gridCol w="558459">
                  <a:extLst>
                    <a:ext uri="{9D8B030D-6E8A-4147-A177-3AD203B41FA5}">
                      <a16:colId xmlns:a16="http://schemas.microsoft.com/office/drawing/2014/main" val="2275899961"/>
                    </a:ext>
                  </a:extLst>
                </a:gridCol>
                <a:gridCol w="557529">
                  <a:extLst>
                    <a:ext uri="{9D8B030D-6E8A-4147-A177-3AD203B41FA5}">
                      <a16:colId xmlns:a16="http://schemas.microsoft.com/office/drawing/2014/main" val="3604320373"/>
                    </a:ext>
                  </a:extLst>
                </a:gridCol>
                <a:gridCol w="557529">
                  <a:extLst>
                    <a:ext uri="{9D8B030D-6E8A-4147-A177-3AD203B41FA5}">
                      <a16:colId xmlns:a16="http://schemas.microsoft.com/office/drawing/2014/main" val="3716012496"/>
                    </a:ext>
                  </a:extLst>
                </a:gridCol>
                <a:gridCol w="557529">
                  <a:extLst>
                    <a:ext uri="{9D8B030D-6E8A-4147-A177-3AD203B41FA5}">
                      <a16:colId xmlns:a16="http://schemas.microsoft.com/office/drawing/2014/main" val="4140730682"/>
                    </a:ext>
                  </a:extLst>
                </a:gridCol>
              </a:tblGrid>
              <a:tr h="415651">
                <a:tc>
                  <a:txBody>
                    <a:bodyPr/>
                    <a:lstStyle/>
                    <a:p>
                      <a:pPr algn="ctr"/>
                      <a:endParaRPr kumimoji="1" lang="ja-JP" altLang="en-US" sz="700" b="1" dirty="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1</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2</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3</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4</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dirty="0">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5</a:t>
                      </a:r>
                      <a:endParaRPr kumimoji="1" lang="ja-JP" altLang="en-US" sz="700" b="1" dirty="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408346">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1</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08346">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2</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08346">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3</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08346">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4</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08346">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5</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graphicFrame>
        <p:nvGraphicFramePr>
          <p:cNvPr id="19" name="表 12">
            <a:extLst>
              <a:ext uri="{FF2B5EF4-FFF2-40B4-BE49-F238E27FC236}">
                <a16:creationId xmlns:a16="http://schemas.microsoft.com/office/drawing/2014/main" id="{B18E5268-DBE7-6C41-85AF-C265E3909D7A}"/>
              </a:ext>
            </a:extLst>
          </p:cNvPr>
          <p:cNvGraphicFramePr>
            <a:graphicFrameLocks noGrp="1"/>
          </p:cNvGraphicFramePr>
          <p:nvPr>
            <p:extLst>
              <p:ext uri="{D42A27DB-BD31-4B8C-83A1-F6EECF244321}">
                <p14:modId xmlns:p14="http://schemas.microsoft.com/office/powerpoint/2010/main" val="1496467003"/>
              </p:ext>
            </p:extLst>
          </p:nvPr>
        </p:nvGraphicFramePr>
        <p:xfrm>
          <a:off x="8235978" y="3057255"/>
          <a:ext cx="3788020" cy="1036320"/>
        </p:xfrm>
        <a:graphic>
          <a:graphicData uri="http://schemas.openxmlformats.org/drawingml/2006/table">
            <a:tbl>
              <a:tblPr firstRow="1" bandRow="1">
                <a:tableStyleId>{5C22544A-7EE6-4342-B048-85BDC9FD1C3A}</a:tableStyleId>
              </a:tblPr>
              <a:tblGrid>
                <a:gridCol w="894225">
                  <a:extLst>
                    <a:ext uri="{9D8B030D-6E8A-4147-A177-3AD203B41FA5}">
                      <a16:colId xmlns:a16="http://schemas.microsoft.com/office/drawing/2014/main" val="3763349515"/>
                    </a:ext>
                  </a:extLst>
                </a:gridCol>
                <a:gridCol w="578759">
                  <a:extLst>
                    <a:ext uri="{9D8B030D-6E8A-4147-A177-3AD203B41FA5}">
                      <a16:colId xmlns:a16="http://schemas.microsoft.com/office/drawing/2014/main" val="3275197788"/>
                    </a:ext>
                  </a:extLst>
                </a:gridCol>
                <a:gridCol w="578759">
                  <a:extLst>
                    <a:ext uri="{9D8B030D-6E8A-4147-A177-3AD203B41FA5}">
                      <a16:colId xmlns:a16="http://schemas.microsoft.com/office/drawing/2014/main" val="625275933"/>
                    </a:ext>
                  </a:extLst>
                </a:gridCol>
                <a:gridCol w="578759">
                  <a:extLst>
                    <a:ext uri="{9D8B030D-6E8A-4147-A177-3AD203B41FA5}">
                      <a16:colId xmlns:a16="http://schemas.microsoft.com/office/drawing/2014/main" val="4235118890"/>
                    </a:ext>
                  </a:extLst>
                </a:gridCol>
                <a:gridCol w="578759">
                  <a:extLst>
                    <a:ext uri="{9D8B030D-6E8A-4147-A177-3AD203B41FA5}">
                      <a16:colId xmlns:a16="http://schemas.microsoft.com/office/drawing/2014/main" val="2811349683"/>
                    </a:ext>
                  </a:extLst>
                </a:gridCol>
                <a:gridCol w="578759">
                  <a:extLst>
                    <a:ext uri="{9D8B030D-6E8A-4147-A177-3AD203B41FA5}">
                      <a16:colId xmlns:a16="http://schemas.microsoft.com/office/drawing/2014/main" val="968886377"/>
                    </a:ext>
                  </a:extLst>
                </a:gridCol>
              </a:tblGrid>
              <a:tr h="169199">
                <a:tc>
                  <a:txBody>
                    <a:bodyPr/>
                    <a:lstStyle/>
                    <a:p>
                      <a:pPr algn="ctr"/>
                      <a:endParaRPr kumimoji="1" lang="ja-JP" altLang="en-US" sz="7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ysClr val="windowText" lastClr="000000"/>
                          </a:solidFill>
                        </a:rPr>
                        <a:t>アイテム</a:t>
                      </a:r>
                      <a:r>
                        <a:rPr kumimoji="1" lang="en-US" altLang="ja-JP" sz="700" b="1" dirty="0">
                          <a:solidFill>
                            <a:schemeClr val="tx1"/>
                          </a:solidFill>
                        </a:rPr>
                        <a:t>1</a:t>
                      </a:r>
                      <a:endParaRPr kumimoji="1" lang="ja-JP" altLang="en-US" sz="7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a:solidFill>
                            <a:schemeClr val="tx1"/>
                          </a:solidFill>
                        </a:rPr>
                        <a:t>アイテム</a:t>
                      </a:r>
                      <a:r>
                        <a:rPr kumimoji="1" lang="en-US" altLang="ja-JP" sz="700" b="1" dirty="0">
                          <a:solidFill>
                            <a:schemeClr val="tx1"/>
                          </a:solidFill>
                        </a:rPr>
                        <a:t>2</a:t>
                      </a:r>
                      <a:endParaRPr kumimoji="1" lang="ja-JP" altLang="en-US" sz="7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a:solidFill>
                            <a:schemeClr val="tx1"/>
                          </a:solidFill>
                        </a:rPr>
                        <a:t>アイテム</a:t>
                      </a:r>
                      <a:r>
                        <a:rPr kumimoji="1" lang="en-US" altLang="ja-JP" sz="700" b="1" dirty="0">
                          <a:solidFill>
                            <a:schemeClr val="tx1"/>
                          </a:solidFill>
                        </a:rPr>
                        <a:t>3</a:t>
                      </a:r>
                      <a:endParaRPr kumimoji="1" lang="ja-JP" altLang="en-US" sz="7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a:solidFill>
                            <a:schemeClr val="tx1"/>
                          </a:solidFill>
                        </a:rPr>
                        <a:t>アイテム</a:t>
                      </a:r>
                      <a:r>
                        <a:rPr kumimoji="1" lang="en-US" altLang="ja-JP" sz="700" b="1" dirty="0">
                          <a:solidFill>
                            <a:schemeClr val="tx1"/>
                          </a:solidFill>
                        </a:rPr>
                        <a:t>4</a:t>
                      </a:r>
                      <a:endParaRPr kumimoji="1" lang="ja-JP" altLang="en-US" sz="7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a:solidFill>
                            <a:schemeClr val="tx1"/>
                          </a:solidFill>
                        </a:rPr>
                        <a:t>アイテム</a:t>
                      </a:r>
                      <a:r>
                        <a:rPr kumimoji="1" lang="en-US" altLang="ja-JP" sz="700" b="1" dirty="0">
                          <a:solidFill>
                            <a:schemeClr val="tx1"/>
                          </a:solidFill>
                        </a:rPr>
                        <a:t>5</a:t>
                      </a:r>
                      <a:endParaRPr kumimoji="1" lang="ja-JP" altLang="en-US" sz="7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12336">
                <a:tc>
                  <a:txBody>
                    <a:bodyPr/>
                    <a:lstStyle/>
                    <a:p>
                      <a:pPr algn="ctr"/>
                      <a:r>
                        <a:rPr kumimoji="1" lang="ja-JP" altLang="en-US" sz="900" b="1"/>
                        <a:t>共クラスター</a:t>
                      </a:r>
                      <a:r>
                        <a:rPr kumimoji="1" lang="en-US" altLang="ja-JP" sz="900" b="1" dirty="0"/>
                        <a:t>1</a:t>
                      </a:r>
                      <a:endParaRPr kumimoji="1" lang="ja-JP" alt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3/7</a:t>
                      </a:r>
                      <a:endParaRPr kumimoji="1" lang="ja-JP"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000" b="1" dirty="0"/>
                        <a:t>2/7</a:t>
                      </a:r>
                      <a:endParaRPr kumimoji="1" lang="ja-JP"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000" b="1" dirty="0"/>
                        <a:t>2/7</a:t>
                      </a:r>
                      <a:endParaRPr kumimoji="1" lang="ja-JP"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000" b="1" dirty="0"/>
                        <a:t>0</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0</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12336">
                <a:tc>
                  <a:txBody>
                    <a:bodyPr/>
                    <a:lstStyle/>
                    <a:p>
                      <a:pPr algn="ctr"/>
                      <a:r>
                        <a:rPr kumimoji="1" lang="ja-JP" altLang="en-US" sz="900" b="1"/>
                        <a:t>共クラスター</a:t>
                      </a:r>
                      <a:r>
                        <a:rPr kumimoji="1" lang="en-US" altLang="ja-JP" sz="900" b="1" dirty="0"/>
                        <a:t>2</a:t>
                      </a:r>
                      <a:endParaRPr kumimoji="1" lang="ja-JP" alt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0</a:t>
                      </a:r>
                      <a:endParaRPr kumimoji="1" lang="ja-JP" altLang="en-US"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t>1/4</a:t>
                      </a:r>
                      <a:endParaRPr kumimoji="1" lang="ja-JP"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solidFill>
                            <a:schemeClr val="tx1"/>
                          </a:solidFill>
                        </a:rPr>
                        <a:t>1/2</a:t>
                      </a:r>
                      <a:endParaRPr kumimoji="1" lang="ja-JP"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t>1/8</a:t>
                      </a:r>
                      <a:endParaRPr kumimoji="1" lang="ja-JP"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t>1/8</a:t>
                      </a:r>
                      <a:endParaRPr kumimoji="1" lang="ja-JP"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158784621"/>
                  </a:ext>
                </a:extLst>
              </a:tr>
            </a:tbl>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183549DD-86B0-CF43-AC1A-16A787A35F1A}"/>
                  </a:ext>
                </a:extLst>
              </p:cNvPr>
              <p:cNvSpPr txBox="1"/>
              <p:nvPr/>
            </p:nvSpPr>
            <p:spPr>
              <a:xfrm>
                <a:off x="4307703" y="1160584"/>
                <a:ext cx="3365397" cy="491417"/>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共起関係行列</a:t>
                </a:r>
                <a14:m>
                  <m:oMath xmlns:m="http://schemas.openxmlformats.org/officeDocument/2006/math">
                    <m:r>
                      <a:rPr lang="en-US" altLang="ja-JP" sz="2400" b="1" i="0" smtClean="0">
                        <a:latin typeface="Cambria Math" panose="02040503050406030204" pitchFamily="18" charset="0"/>
                      </a:rPr>
                      <m:t> </m:t>
                    </m:r>
                    <m:r>
                      <a:rPr lang="en-US" altLang="ja-JP" sz="2400" i="1">
                        <a:latin typeface="Cambria Math" panose="02040503050406030204" pitchFamily="18" charset="0"/>
                      </a:rPr>
                      <m:t>𝑅</m:t>
                    </m:r>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𝑖𝑗</m:t>
                        </m:r>
                      </m:sub>
                    </m:sSub>
                    <m:r>
                      <a:rPr lang="en-US" altLang="ja-JP" sz="2400" i="1">
                        <a:latin typeface="Cambria Math" panose="02040503050406030204" pitchFamily="18" charset="0"/>
                      </a:rPr>
                      <m:t>}</m:t>
                    </m:r>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テキスト ボックス 2">
                <a:extLst>
                  <a:ext uri="{FF2B5EF4-FFF2-40B4-BE49-F238E27FC236}">
                    <a16:creationId xmlns:a16="http://schemas.microsoft.com/office/drawing/2014/main" id="{183549DD-86B0-CF43-AC1A-16A787A35F1A}"/>
                  </a:ext>
                </a:extLst>
              </p:cNvPr>
              <p:cNvSpPr txBox="1">
                <a:spLocks noRot="1" noChangeAspect="1" noMove="1" noResize="1" noEditPoints="1" noAdjustHandles="1" noChangeArrowheads="1" noChangeShapeType="1" noTextEdit="1"/>
              </p:cNvSpPr>
              <p:nvPr/>
            </p:nvSpPr>
            <p:spPr>
              <a:xfrm>
                <a:off x="4307703" y="1160584"/>
                <a:ext cx="3365397" cy="491417"/>
              </a:xfrm>
              <a:prstGeom prst="rect">
                <a:avLst/>
              </a:prstGeom>
              <a:blipFill>
                <a:blip r:embed="rId4"/>
                <a:stretch>
                  <a:fillRect l="-1630" b="-135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D6D3533-685C-EC45-80DE-094978F7EE59}"/>
                  </a:ext>
                </a:extLst>
              </p:cNvPr>
              <p:cNvSpPr txBox="1"/>
              <p:nvPr/>
            </p:nvSpPr>
            <p:spPr>
              <a:xfrm>
                <a:off x="8164445" y="1146919"/>
                <a:ext cx="3648254" cy="461665"/>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正規化ユーザーメンバシップ </a:t>
                </a:r>
                <a14:m>
                  <m:oMath xmlns:m="http://schemas.openxmlformats.org/officeDocument/2006/math">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𝑢</m:t>
                            </m:r>
                          </m:e>
                        </m:acc>
                      </m:e>
                      <m:sub>
                        <m:r>
                          <a:rPr lang="en-US" altLang="ja-JP" sz="2400" i="1">
                            <a:latin typeface="Cambria Math" panose="02040503050406030204" pitchFamily="18" charset="0"/>
                          </a:rPr>
                          <m:t>𝑐𝑖</m:t>
                        </m:r>
                      </m:sub>
                    </m:sSub>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1" name="テキスト ボックス 20">
                <a:extLst>
                  <a:ext uri="{FF2B5EF4-FFF2-40B4-BE49-F238E27FC236}">
                    <a16:creationId xmlns:a16="http://schemas.microsoft.com/office/drawing/2014/main" id="{3D6D3533-685C-EC45-80DE-094978F7EE59}"/>
                  </a:ext>
                </a:extLst>
              </p:cNvPr>
              <p:cNvSpPr txBox="1">
                <a:spLocks noRot="1" noChangeAspect="1" noMove="1" noResize="1" noEditPoints="1" noAdjustHandles="1" noChangeArrowheads="1" noChangeShapeType="1" noTextEdit="1"/>
              </p:cNvSpPr>
              <p:nvPr/>
            </p:nvSpPr>
            <p:spPr>
              <a:xfrm>
                <a:off x="8164445" y="1146919"/>
                <a:ext cx="3648254" cy="461665"/>
              </a:xfrm>
              <a:prstGeom prst="rect">
                <a:avLst/>
              </a:prstGeom>
              <a:blipFill>
                <a:blip r:embed="rId5"/>
                <a:stretch>
                  <a:fillRect l="-1336" r="-2504" b="-17105"/>
                </a:stretch>
              </a:blipFill>
            </p:spPr>
            <p:txBody>
              <a:bodyPr/>
              <a:lstStyle/>
              <a:p>
                <a:r>
                  <a:rPr lang="ja-JP" altLang="en-US">
                    <a:noFill/>
                  </a:rPr>
                  <a:t> </a:t>
                </a:r>
              </a:p>
            </p:txBody>
          </p:sp>
        </mc:Fallback>
      </mc:AlternateContent>
      <p:sp>
        <p:nvSpPr>
          <p:cNvPr id="5" name="右矢印 4">
            <a:extLst>
              <a:ext uri="{FF2B5EF4-FFF2-40B4-BE49-F238E27FC236}">
                <a16:creationId xmlns:a16="http://schemas.microsoft.com/office/drawing/2014/main" id="{39003976-766D-A445-8D16-4CA103562A59}"/>
              </a:ext>
            </a:extLst>
          </p:cNvPr>
          <p:cNvSpPr/>
          <p:nvPr/>
        </p:nvSpPr>
        <p:spPr>
          <a:xfrm>
            <a:off x="7785460" y="2650139"/>
            <a:ext cx="417181" cy="408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8" name="角丸四角形 7">
            <a:extLst>
              <a:ext uri="{FF2B5EF4-FFF2-40B4-BE49-F238E27FC236}">
                <a16:creationId xmlns:a16="http://schemas.microsoft.com/office/drawing/2014/main" id="{752E5DAC-2FEB-2D48-8ECF-BB5500D3C574}"/>
              </a:ext>
            </a:extLst>
          </p:cNvPr>
          <p:cNvSpPr/>
          <p:nvPr/>
        </p:nvSpPr>
        <p:spPr>
          <a:xfrm>
            <a:off x="5004543" y="2122690"/>
            <a:ext cx="1548163" cy="1117350"/>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25" name="角丸四角形 24">
            <a:extLst>
              <a:ext uri="{FF2B5EF4-FFF2-40B4-BE49-F238E27FC236}">
                <a16:creationId xmlns:a16="http://schemas.microsoft.com/office/drawing/2014/main" id="{6A90DD07-DF4F-5146-9568-B878866BD266}"/>
              </a:ext>
            </a:extLst>
          </p:cNvPr>
          <p:cNvSpPr/>
          <p:nvPr/>
        </p:nvSpPr>
        <p:spPr>
          <a:xfrm>
            <a:off x="5585552" y="2487806"/>
            <a:ext cx="2075627" cy="1532983"/>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9" name="正方形/長方形 8">
            <a:extLst>
              <a:ext uri="{FF2B5EF4-FFF2-40B4-BE49-F238E27FC236}">
                <a16:creationId xmlns:a16="http://schemas.microsoft.com/office/drawing/2014/main" id="{A591EEA8-7378-6D48-AA8A-C2AA1AE383D3}"/>
              </a:ext>
            </a:extLst>
          </p:cNvPr>
          <p:cNvSpPr/>
          <p:nvPr/>
        </p:nvSpPr>
        <p:spPr>
          <a:xfrm>
            <a:off x="5182601" y="1950936"/>
            <a:ext cx="1192046" cy="1829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共クラスター</a:t>
            </a:r>
            <a:r>
              <a:rPr kumimoji="1" lang="en-US" altLang="ja-JP"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1</a:t>
            </a:r>
            <a:endPar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2B5931D9-9373-2F4B-A6C6-8525D970859A}"/>
              </a:ext>
            </a:extLst>
          </p:cNvPr>
          <p:cNvSpPr/>
          <p:nvPr/>
        </p:nvSpPr>
        <p:spPr>
          <a:xfrm>
            <a:off x="6672663" y="2316661"/>
            <a:ext cx="1132709" cy="2373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共クラスター</a:t>
            </a:r>
            <a:r>
              <a:rPr lang="en-US" altLang="ja-JP"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2</a:t>
            </a:r>
            <a:endPar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endParaRPr>
          </a:p>
        </p:txBody>
      </p:sp>
      <p:sp>
        <p:nvSpPr>
          <p:cNvPr id="31" name="角丸四角形 30">
            <a:extLst>
              <a:ext uri="{FF2B5EF4-FFF2-40B4-BE49-F238E27FC236}">
                <a16:creationId xmlns:a16="http://schemas.microsoft.com/office/drawing/2014/main" id="{A9561D11-30BA-8249-8A3A-C5A3A4066AEC}"/>
              </a:ext>
            </a:extLst>
          </p:cNvPr>
          <p:cNvSpPr>
            <a:spLocks/>
          </p:cNvSpPr>
          <p:nvPr/>
        </p:nvSpPr>
        <p:spPr>
          <a:xfrm>
            <a:off x="9771961" y="2316662"/>
            <a:ext cx="2200826" cy="270274"/>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graphicFrame>
        <p:nvGraphicFramePr>
          <p:cNvPr id="32" name="表 5">
            <a:extLst>
              <a:ext uri="{FF2B5EF4-FFF2-40B4-BE49-F238E27FC236}">
                <a16:creationId xmlns:a16="http://schemas.microsoft.com/office/drawing/2014/main" id="{BE7E14BD-2511-B34E-950D-92F06EE2673A}"/>
              </a:ext>
            </a:extLst>
          </p:cNvPr>
          <p:cNvGraphicFramePr>
            <a:graphicFrameLocks noGrp="1"/>
          </p:cNvGraphicFramePr>
          <p:nvPr>
            <p:extLst>
              <p:ext uri="{D42A27DB-BD31-4B8C-83A1-F6EECF244321}">
                <p14:modId xmlns:p14="http://schemas.microsoft.com/office/powerpoint/2010/main" val="647732818"/>
              </p:ext>
            </p:extLst>
          </p:nvPr>
        </p:nvGraphicFramePr>
        <p:xfrm>
          <a:off x="4373197" y="4511185"/>
          <a:ext cx="3483526" cy="2219142"/>
        </p:xfrm>
        <a:graphic>
          <a:graphicData uri="http://schemas.openxmlformats.org/drawingml/2006/table">
            <a:tbl>
              <a:tblPr firstRow="1" bandRow="1">
                <a:tableStyleId>{5C22544A-7EE6-4342-B048-85BDC9FD1C3A}</a:tableStyleId>
              </a:tblPr>
              <a:tblGrid>
                <a:gridCol w="576811">
                  <a:extLst>
                    <a:ext uri="{9D8B030D-6E8A-4147-A177-3AD203B41FA5}">
                      <a16:colId xmlns:a16="http://schemas.microsoft.com/office/drawing/2014/main" val="1984532691"/>
                    </a:ext>
                  </a:extLst>
                </a:gridCol>
                <a:gridCol w="568643">
                  <a:extLst>
                    <a:ext uri="{9D8B030D-6E8A-4147-A177-3AD203B41FA5}">
                      <a16:colId xmlns:a16="http://schemas.microsoft.com/office/drawing/2014/main" val="2179075514"/>
                    </a:ext>
                  </a:extLst>
                </a:gridCol>
                <a:gridCol w="600393">
                  <a:extLst>
                    <a:ext uri="{9D8B030D-6E8A-4147-A177-3AD203B41FA5}">
                      <a16:colId xmlns:a16="http://schemas.microsoft.com/office/drawing/2014/main" val="2275899961"/>
                    </a:ext>
                  </a:extLst>
                </a:gridCol>
                <a:gridCol w="600393">
                  <a:extLst>
                    <a:ext uri="{9D8B030D-6E8A-4147-A177-3AD203B41FA5}">
                      <a16:colId xmlns:a16="http://schemas.microsoft.com/office/drawing/2014/main" val="3604320373"/>
                    </a:ext>
                  </a:extLst>
                </a:gridCol>
                <a:gridCol w="568643">
                  <a:extLst>
                    <a:ext uri="{9D8B030D-6E8A-4147-A177-3AD203B41FA5}">
                      <a16:colId xmlns:a16="http://schemas.microsoft.com/office/drawing/2014/main" val="3716012496"/>
                    </a:ext>
                  </a:extLst>
                </a:gridCol>
                <a:gridCol w="568643">
                  <a:extLst>
                    <a:ext uri="{9D8B030D-6E8A-4147-A177-3AD203B41FA5}">
                      <a16:colId xmlns:a16="http://schemas.microsoft.com/office/drawing/2014/main" val="4140730682"/>
                    </a:ext>
                  </a:extLst>
                </a:gridCol>
              </a:tblGrid>
              <a:tr h="369857">
                <a:tc>
                  <a:txBody>
                    <a:bodyPr/>
                    <a:lstStyle/>
                    <a:p>
                      <a:pPr algn="ctr"/>
                      <a:endParaRPr kumimoji="1" lang="ja-JP" altLang="en-US" sz="700" b="1" dirty="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dirty="0">
                          <a:solidFill>
                            <a:schemeClr val="tx1"/>
                          </a:solidFill>
                          <a:latin typeface="Meiryo" panose="020B0604030504040204" pitchFamily="34" charset="-128"/>
                          <a:ea typeface="Meiryo" panose="020B0604030504040204" pitchFamily="34" charset="-128"/>
                        </a:rPr>
                        <a:t>アイテム</a:t>
                      </a:r>
                      <a:endParaRPr kumimoji="1" lang="en-US" altLang="ja-JP" sz="700" b="1" dirty="0">
                        <a:solidFill>
                          <a:schemeClr val="tx1"/>
                        </a:solidFill>
                        <a:latin typeface="Meiryo" panose="020B0604030504040204" pitchFamily="34" charset="-128"/>
                        <a:ea typeface="Meiryo" panose="020B0604030504040204" pitchFamily="34" charset="-128"/>
                      </a:endParaRPr>
                    </a:p>
                    <a:p>
                      <a:pPr algn="ctr"/>
                      <a:r>
                        <a:rPr kumimoji="1" lang="en-US" altLang="ja-JP" sz="700" b="1" dirty="0">
                          <a:solidFill>
                            <a:schemeClr val="tx1"/>
                          </a:solidFill>
                          <a:latin typeface="Meiryo" panose="020B0604030504040204" pitchFamily="34" charset="-128"/>
                          <a:ea typeface="Meiryo" panose="020B0604030504040204" pitchFamily="34" charset="-128"/>
                        </a:rPr>
                        <a:t>1</a:t>
                      </a:r>
                      <a:endParaRPr kumimoji="1" lang="ja-JP" altLang="en-US" sz="700" b="1" dirty="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dirty="0">
                          <a:solidFill>
                            <a:schemeClr val="tx1"/>
                          </a:solidFill>
                          <a:latin typeface="Meiryo" panose="020B0604030504040204" pitchFamily="34" charset="-128"/>
                          <a:ea typeface="Meiryo" panose="020B0604030504040204" pitchFamily="34" charset="-128"/>
                        </a:rPr>
                        <a:t>アイテム</a:t>
                      </a:r>
                      <a:endParaRPr kumimoji="1" lang="en-US" altLang="ja-JP" sz="700" b="1" dirty="0">
                        <a:solidFill>
                          <a:schemeClr val="tx1"/>
                        </a:solidFill>
                        <a:latin typeface="Meiryo" panose="020B0604030504040204" pitchFamily="34" charset="-128"/>
                        <a:ea typeface="Meiryo" panose="020B0604030504040204" pitchFamily="34" charset="-128"/>
                      </a:endParaRPr>
                    </a:p>
                    <a:p>
                      <a:pPr algn="ctr"/>
                      <a:r>
                        <a:rPr kumimoji="1" lang="en-US" altLang="ja-JP" sz="700" b="1" dirty="0">
                          <a:solidFill>
                            <a:schemeClr val="tx1"/>
                          </a:solidFill>
                          <a:latin typeface="Meiryo" panose="020B0604030504040204" pitchFamily="34" charset="-128"/>
                          <a:ea typeface="Meiryo" panose="020B0604030504040204" pitchFamily="34" charset="-128"/>
                        </a:rPr>
                        <a:t>2</a:t>
                      </a:r>
                      <a:endParaRPr kumimoji="1" lang="ja-JP" altLang="en-US" sz="700" b="1" dirty="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dirty="0">
                          <a:solidFill>
                            <a:schemeClr val="tx1"/>
                          </a:solidFill>
                          <a:latin typeface="Meiryo" panose="020B0604030504040204" pitchFamily="34" charset="-128"/>
                          <a:ea typeface="Meiryo" panose="020B0604030504040204" pitchFamily="34" charset="-128"/>
                        </a:rPr>
                        <a:t>アイテム</a:t>
                      </a:r>
                      <a:endParaRPr kumimoji="1" lang="en-US" altLang="ja-JP" sz="700" b="1" dirty="0">
                        <a:solidFill>
                          <a:schemeClr val="tx1"/>
                        </a:solidFill>
                        <a:latin typeface="Meiryo" panose="020B0604030504040204" pitchFamily="34" charset="-128"/>
                        <a:ea typeface="Meiryo" panose="020B0604030504040204" pitchFamily="34" charset="-128"/>
                      </a:endParaRPr>
                    </a:p>
                    <a:p>
                      <a:pPr algn="ctr"/>
                      <a:r>
                        <a:rPr kumimoji="1" lang="en-US" altLang="ja-JP" sz="700" b="1" dirty="0">
                          <a:solidFill>
                            <a:schemeClr val="tx1"/>
                          </a:solidFill>
                          <a:latin typeface="Meiryo" panose="020B0604030504040204" pitchFamily="34" charset="-128"/>
                          <a:ea typeface="Meiryo" panose="020B0604030504040204" pitchFamily="34" charset="-128"/>
                        </a:rPr>
                        <a:t>3</a:t>
                      </a:r>
                      <a:endParaRPr kumimoji="1" lang="ja-JP" altLang="en-US" sz="700" b="1" dirty="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dirty="0">
                          <a:solidFill>
                            <a:schemeClr val="tx1"/>
                          </a:solidFill>
                          <a:latin typeface="Meiryo" panose="020B0604030504040204" pitchFamily="34" charset="-128"/>
                          <a:ea typeface="Meiryo" panose="020B0604030504040204" pitchFamily="34" charset="-128"/>
                        </a:rPr>
                        <a:t>アイテム</a:t>
                      </a:r>
                      <a:endParaRPr kumimoji="1" lang="en-US" altLang="ja-JP" sz="700" b="1" dirty="0">
                        <a:solidFill>
                          <a:schemeClr val="tx1"/>
                        </a:solidFill>
                        <a:latin typeface="Meiryo" panose="020B0604030504040204" pitchFamily="34" charset="-128"/>
                        <a:ea typeface="Meiryo" panose="020B0604030504040204" pitchFamily="34" charset="-128"/>
                      </a:endParaRPr>
                    </a:p>
                    <a:p>
                      <a:pPr algn="ctr"/>
                      <a:r>
                        <a:rPr kumimoji="1" lang="en-US" altLang="ja-JP" sz="700" b="1" dirty="0">
                          <a:solidFill>
                            <a:schemeClr val="tx1"/>
                          </a:solidFill>
                          <a:latin typeface="Meiryo" panose="020B0604030504040204" pitchFamily="34" charset="-128"/>
                          <a:ea typeface="Meiryo" panose="020B0604030504040204" pitchFamily="34" charset="-128"/>
                        </a:rPr>
                        <a:t>4</a:t>
                      </a:r>
                      <a:endParaRPr kumimoji="1" lang="ja-JP" altLang="en-US" sz="700" b="1" dirty="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dirty="0">
                          <a:solidFill>
                            <a:schemeClr val="tx1"/>
                          </a:solidFill>
                          <a:latin typeface="Meiryo" panose="020B0604030504040204" pitchFamily="34" charset="-128"/>
                          <a:ea typeface="Meiryo" panose="020B0604030504040204" pitchFamily="34" charset="-128"/>
                        </a:rPr>
                        <a:t>アイテム</a:t>
                      </a:r>
                      <a:endParaRPr kumimoji="1" lang="en-US" altLang="ja-JP" sz="700" b="1" dirty="0">
                        <a:solidFill>
                          <a:schemeClr val="tx1"/>
                        </a:solidFill>
                        <a:latin typeface="Meiryo" panose="020B0604030504040204" pitchFamily="34" charset="-128"/>
                        <a:ea typeface="Meiryo" panose="020B0604030504040204" pitchFamily="34" charset="-128"/>
                      </a:endParaRPr>
                    </a:p>
                    <a:p>
                      <a:pPr algn="ctr"/>
                      <a:r>
                        <a:rPr kumimoji="1" lang="en-US" altLang="ja-JP" sz="700" b="1" dirty="0">
                          <a:solidFill>
                            <a:schemeClr val="tx1"/>
                          </a:solidFill>
                          <a:latin typeface="Meiryo" panose="020B0604030504040204" pitchFamily="34" charset="-128"/>
                          <a:ea typeface="Meiryo" panose="020B0604030504040204" pitchFamily="34" charset="-128"/>
                        </a:rPr>
                        <a:t>5</a:t>
                      </a:r>
                      <a:endParaRPr kumimoji="1" lang="ja-JP" altLang="en-US" sz="700" b="1" dirty="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369857">
                <a:tc>
                  <a:txBody>
                    <a:bodyPr/>
                    <a:lstStyle/>
                    <a:p>
                      <a:pPr algn="ctr"/>
                      <a:r>
                        <a:rPr kumimoji="1" lang="ja-JP" altLang="en-US" sz="700" b="1" dirty="0">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1</a:t>
                      </a:r>
                      <a:endParaRPr kumimoji="1" lang="ja-JP" altLang="en-US" sz="7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3/14</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15/56</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15/56</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0</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0</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369857">
                <a:tc>
                  <a:txBody>
                    <a:bodyPr/>
                    <a:lstStyle/>
                    <a:p>
                      <a:pPr algn="ctr"/>
                      <a:r>
                        <a:rPr kumimoji="1" lang="ja-JP" altLang="en-US" sz="700" b="1" dirty="0">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2</a:t>
                      </a:r>
                      <a:endParaRPr kumimoji="1" lang="ja-JP" altLang="en-US" sz="7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3/14</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15/56</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11/28</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1/16</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1/16</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369857">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3</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3/7</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2/7</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2/7</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1/16</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1/16</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369857">
                <a:tc>
                  <a:txBody>
                    <a:bodyPr/>
                    <a:lstStyle/>
                    <a:p>
                      <a:pPr algn="ctr"/>
                      <a:r>
                        <a:rPr kumimoji="1" lang="ja-JP" altLang="en-US" sz="700" b="1" dirty="0">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4</a:t>
                      </a:r>
                      <a:endParaRPr kumimoji="1" lang="ja-JP" altLang="en-US" sz="7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0</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1/4</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1/2</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1/8</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1/8</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25976471"/>
                  </a:ext>
                </a:extLst>
              </a:tr>
              <a:tr h="369857">
                <a:tc>
                  <a:txBody>
                    <a:bodyPr/>
                    <a:lstStyle/>
                    <a:p>
                      <a:pPr algn="ctr"/>
                      <a:r>
                        <a:rPr kumimoji="1" lang="ja-JP" altLang="en-US" sz="700" b="1" dirty="0">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5</a:t>
                      </a:r>
                      <a:endParaRPr kumimoji="1" lang="ja-JP" altLang="en-US" sz="7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0</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b="1" dirty="0">
                          <a:latin typeface="Meiryo" panose="020B0604030504040204" pitchFamily="34" charset="-128"/>
                          <a:ea typeface="Meiryo" panose="020B0604030504040204" pitchFamily="34" charset="-128"/>
                        </a:rPr>
                        <a:t>1/4</a:t>
                      </a:r>
                      <a:endParaRPr kumimoji="1" lang="ja-JP" altLang="en-US" sz="9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1/2</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1/8</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900" b="1" dirty="0">
                          <a:latin typeface="Meiryo" panose="020B0604030504040204" pitchFamily="34" charset="-128"/>
                          <a:ea typeface="Meiryo" panose="020B0604030504040204" pitchFamily="34" charset="-128"/>
                        </a:rPr>
                        <a:t>1/8</a:t>
                      </a:r>
                      <a:endParaRPr kumimoji="1" lang="ja-JP" altLang="en-US" sz="9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5180DD1-4C90-4849-BC2F-4B46372963D2}"/>
                  </a:ext>
                </a:extLst>
              </p:cNvPr>
              <p:cNvSpPr txBox="1"/>
              <p:nvPr/>
            </p:nvSpPr>
            <p:spPr>
              <a:xfrm>
                <a:off x="4279247" y="4073704"/>
                <a:ext cx="3148131" cy="491417"/>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推薦度</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 </m:t>
                        </m:r>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𝑟</m:t>
                            </m:r>
                          </m:e>
                        </m:acc>
                      </m:e>
                      <m:sub>
                        <m:r>
                          <a:rPr lang="en-US" altLang="ja-JP" sz="2400" i="1">
                            <a:latin typeface="Cambria Math" panose="02040503050406030204" pitchFamily="18" charset="0"/>
                          </a:rPr>
                          <m:t>𝑖𝑗</m:t>
                        </m:r>
                      </m:sub>
                    </m:sSub>
                    <m:r>
                      <a:rPr lang="en-US" altLang="ja-JP" sz="2400" i="1">
                        <a:latin typeface="Cambria Math" panose="02040503050406030204" pitchFamily="18" charset="0"/>
                      </a:rPr>
                      <m:t> </m:t>
                    </m:r>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3" name="テキスト ボックス 32">
                <a:extLst>
                  <a:ext uri="{FF2B5EF4-FFF2-40B4-BE49-F238E27FC236}">
                    <a16:creationId xmlns:a16="http://schemas.microsoft.com/office/drawing/2014/main" id="{25180DD1-4C90-4849-BC2F-4B46372963D2}"/>
                  </a:ext>
                </a:extLst>
              </p:cNvPr>
              <p:cNvSpPr txBox="1">
                <a:spLocks noRot="1" noChangeAspect="1" noMove="1" noResize="1" noEditPoints="1" noAdjustHandles="1" noChangeArrowheads="1" noChangeShapeType="1" noTextEdit="1"/>
              </p:cNvSpPr>
              <p:nvPr/>
            </p:nvSpPr>
            <p:spPr>
              <a:xfrm>
                <a:off x="4279247" y="4073704"/>
                <a:ext cx="3148131" cy="491417"/>
              </a:xfrm>
              <a:prstGeom prst="rect">
                <a:avLst/>
              </a:prstGeom>
              <a:blipFill>
                <a:blip r:embed="rId6"/>
                <a:stretch>
                  <a:fillRect l="-1744" t="-3704" b="-13580"/>
                </a:stretch>
              </a:blipFill>
            </p:spPr>
            <p:txBody>
              <a:bodyPr/>
              <a:lstStyle/>
              <a:p>
                <a:r>
                  <a:rPr lang="ja-JP" altLang="en-US">
                    <a:noFill/>
                  </a:rPr>
                  <a:t> </a:t>
                </a:r>
              </a:p>
            </p:txBody>
          </p:sp>
        </mc:Fallback>
      </mc:AlternateContent>
      <p:graphicFrame>
        <p:nvGraphicFramePr>
          <p:cNvPr id="43" name="表 5">
            <a:extLst>
              <a:ext uri="{FF2B5EF4-FFF2-40B4-BE49-F238E27FC236}">
                <a16:creationId xmlns:a16="http://schemas.microsoft.com/office/drawing/2014/main" id="{7C592605-3AA0-404D-93EC-01A880827A0B}"/>
              </a:ext>
            </a:extLst>
          </p:cNvPr>
          <p:cNvGraphicFramePr>
            <a:graphicFrameLocks noGrp="1"/>
          </p:cNvGraphicFramePr>
          <p:nvPr>
            <p:extLst>
              <p:ext uri="{D42A27DB-BD31-4B8C-83A1-F6EECF244321}">
                <p14:modId xmlns:p14="http://schemas.microsoft.com/office/powerpoint/2010/main" val="3603009219"/>
              </p:ext>
            </p:extLst>
          </p:nvPr>
        </p:nvGraphicFramePr>
        <p:xfrm>
          <a:off x="8649453" y="4474828"/>
          <a:ext cx="3396897" cy="2250706"/>
        </p:xfrm>
        <a:graphic>
          <a:graphicData uri="http://schemas.openxmlformats.org/drawingml/2006/table">
            <a:tbl>
              <a:tblPr firstRow="1" bandRow="1">
                <a:tableStyleId>{5C22544A-7EE6-4342-B048-85BDC9FD1C3A}</a:tableStyleId>
              </a:tblPr>
              <a:tblGrid>
                <a:gridCol w="576386">
                  <a:extLst>
                    <a:ext uri="{9D8B030D-6E8A-4147-A177-3AD203B41FA5}">
                      <a16:colId xmlns:a16="http://schemas.microsoft.com/office/drawing/2014/main" val="1984532691"/>
                    </a:ext>
                  </a:extLst>
                </a:gridCol>
                <a:gridCol w="563162">
                  <a:extLst>
                    <a:ext uri="{9D8B030D-6E8A-4147-A177-3AD203B41FA5}">
                      <a16:colId xmlns:a16="http://schemas.microsoft.com/office/drawing/2014/main" val="2179075514"/>
                    </a:ext>
                  </a:extLst>
                </a:gridCol>
                <a:gridCol w="565043">
                  <a:extLst>
                    <a:ext uri="{9D8B030D-6E8A-4147-A177-3AD203B41FA5}">
                      <a16:colId xmlns:a16="http://schemas.microsoft.com/office/drawing/2014/main" val="2275899961"/>
                    </a:ext>
                  </a:extLst>
                </a:gridCol>
                <a:gridCol w="564102">
                  <a:extLst>
                    <a:ext uri="{9D8B030D-6E8A-4147-A177-3AD203B41FA5}">
                      <a16:colId xmlns:a16="http://schemas.microsoft.com/office/drawing/2014/main" val="3604320373"/>
                    </a:ext>
                  </a:extLst>
                </a:gridCol>
                <a:gridCol w="564102">
                  <a:extLst>
                    <a:ext uri="{9D8B030D-6E8A-4147-A177-3AD203B41FA5}">
                      <a16:colId xmlns:a16="http://schemas.microsoft.com/office/drawing/2014/main" val="3716012496"/>
                    </a:ext>
                  </a:extLst>
                </a:gridCol>
                <a:gridCol w="564102">
                  <a:extLst>
                    <a:ext uri="{9D8B030D-6E8A-4147-A177-3AD203B41FA5}">
                      <a16:colId xmlns:a16="http://schemas.microsoft.com/office/drawing/2014/main" val="4140730682"/>
                    </a:ext>
                  </a:extLst>
                </a:gridCol>
              </a:tblGrid>
              <a:tr h="339486">
                <a:tc>
                  <a:txBody>
                    <a:bodyPr/>
                    <a:lstStyle/>
                    <a:p>
                      <a:pPr algn="ctr"/>
                      <a:endParaRPr kumimoji="1" lang="ja-JP" altLang="en-US" sz="700" b="1" dirty="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1</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2</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3</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4</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5</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382244">
                <a:tc>
                  <a:txBody>
                    <a:bodyPr/>
                    <a:lstStyle/>
                    <a:p>
                      <a:pPr algn="ctr"/>
                      <a:r>
                        <a:rPr kumimoji="1" lang="ja-JP" altLang="en-US" sz="700" b="1" dirty="0">
                          <a:solidFill>
                            <a:sysClr val="windowText" lastClr="000000"/>
                          </a:solidFill>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1</a:t>
                      </a:r>
                      <a:endParaRPr kumimoji="1" lang="ja-JP" altLang="en-US" sz="7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382244">
                <a:tc>
                  <a:txBody>
                    <a:bodyPr/>
                    <a:lstStyle/>
                    <a:p>
                      <a:pPr algn="ctr"/>
                      <a:r>
                        <a:rPr kumimoji="1" lang="ja-JP" altLang="en-US" sz="700" b="1">
                          <a:solidFill>
                            <a:sysClr val="windowText" lastClr="000000"/>
                          </a:solidFill>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2</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382244">
                <a:tc>
                  <a:txBody>
                    <a:bodyPr/>
                    <a:lstStyle/>
                    <a:p>
                      <a:pPr algn="ctr"/>
                      <a:r>
                        <a:rPr kumimoji="1" lang="ja-JP" altLang="en-US" sz="700" b="1">
                          <a:solidFill>
                            <a:sysClr val="windowText" lastClr="000000"/>
                          </a:solidFill>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3</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382244">
                <a:tc>
                  <a:txBody>
                    <a:bodyPr/>
                    <a:lstStyle/>
                    <a:p>
                      <a:pPr algn="ctr"/>
                      <a:r>
                        <a:rPr kumimoji="1" lang="ja-JP" altLang="en-US" sz="700" b="1">
                          <a:solidFill>
                            <a:sysClr val="windowText" lastClr="000000"/>
                          </a:solidFill>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4</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25976471"/>
                  </a:ext>
                </a:extLst>
              </a:tr>
              <a:tr h="382244">
                <a:tc>
                  <a:txBody>
                    <a:bodyPr/>
                    <a:lstStyle/>
                    <a:p>
                      <a:pPr algn="ctr"/>
                      <a:r>
                        <a:rPr kumimoji="1" lang="ja-JP" altLang="en-US" sz="700" b="1">
                          <a:solidFill>
                            <a:sysClr val="windowText" lastClr="000000"/>
                          </a:solidFill>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5</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0</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000" b="1" dirty="0">
                          <a:latin typeface="Meiryo" panose="020B0604030504040204" pitchFamily="34" charset="-128"/>
                          <a:ea typeface="Meiryo" panose="020B0604030504040204" pitchFamily="34" charset="-128"/>
                        </a:rPr>
                        <a:t>1</a:t>
                      </a:r>
                      <a:endParaRPr kumimoji="1" lang="ja-JP" altLang="en-US" sz="10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41336968"/>
                  </a:ext>
                </a:extLst>
              </a:tr>
            </a:tbl>
          </a:graphicData>
        </a:graphic>
      </p:graphicFrame>
      <p:sp>
        <p:nvSpPr>
          <p:cNvPr id="45" name="テキスト ボックス 44">
            <a:extLst>
              <a:ext uri="{FF2B5EF4-FFF2-40B4-BE49-F238E27FC236}">
                <a16:creationId xmlns:a16="http://schemas.microsoft.com/office/drawing/2014/main" id="{C3658B16-CF80-2E4A-A28F-9DA00C939CF7}"/>
              </a:ext>
            </a:extLst>
          </p:cNvPr>
          <p:cNvSpPr txBox="1"/>
          <p:nvPr/>
        </p:nvSpPr>
        <p:spPr>
          <a:xfrm>
            <a:off x="8619744" y="4139743"/>
            <a:ext cx="2737654"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推薦の有無</a:t>
            </a:r>
            <a:endParaRPr kumimoji="1" lang="ja-JP" altLang="en-US" b="1" dirty="0">
              <a:latin typeface="Meiryo" panose="020B0604030504040204" pitchFamily="34" charset="-128"/>
              <a:ea typeface="Meiryo" panose="020B0604030504040204" pitchFamily="34" charset="-128"/>
              <a:cs typeface="Arial" panose="020B0604020202020204" pitchFamily="34" charset="0"/>
            </a:endParaRPr>
          </a:p>
        </p:txBody>
      </p:sp>
      <p:sp>
        <p:nvSpPr>
          <p:cNvPr id="11" name="右矢印 10">
            <a:extLst>
              <a:ext uri="{FF2B5EF4-FFF2-40B4-BE49-F238E27FC236}">
                <a16:creationId xmlns:a16="http://schemas.microsoft.com/office/drawing/2014/main" id="{81F6781D-0165-A147-8698-1E3706BFEC54}"/>
              </a:ext>
            </a:extLst>
          </p:cNvPr>
          <p:cNvSpPr/>
          <p:nvPr/>
        </p:nvSpPr>
        <p:spPr>
          <a:xfrm rot="8403568">
            <a:off x="7913022" y="4177145"/>
            <a:ext cx="542663" cy="458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grpSp>
        <p:nvGrpSpPr>
          <p:cNvPr id="13" name="グループ化 12">
            <a:extLst>
              <a:ext uri="{FF2B5EF4-FFF2-40B4-BE49-F238E27FC236}">
                <a16:creationId xmlns:a16="http://schemas.microsoft.com/office/drawing/2014/main" id="{D4E983A7-6B9B-487B-1D8D-6D43C1306B3E}"/>
              </a:ext>
            </a:extLst>
          </p:cNvPr>
          <p:cNvGrpSpPr/>
          <p:nvPr/>
        </p:nvGrpSpPr>
        <p:grpSpPr>
          <a:xfrm>
            <a:off x="7897696" y="5104989"/>
            <a:ext cx="710315" cy="926601"/>
            <a:chOff x="7776483" y="5336495"/>
            <a:chExt cx="834284" cy="843587"/>
          </a:xfrm>
        </p:grpSpPr>
        <p:sp>
          <p:nvSpPr>
            <p:cNvPr id="44" name="右矢印 43">
              <a:extLst>
                <a:ext uri="{FF2B5EF4-FFF2-40B4-BE49-F238E27FC236}">
                  <a16:creationId xmlns:a16="http://schemas.microsoft.com/office/drawing/2014/main" id="{91C7595C-51D4-5646-9DA7-E98048963FF6}"/>
                </a:ext>
              </a:extLst>
            </p:cNvPr>
            <p:cNvSpPr/>
            <p:nvPr/>
          </p:nvSpPr>
          <p:spPr>
            <a:xfrm>
              <a:off x="7776483" y="5336495"/>
              <a:ext cx="834284" cy="843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5F165A7-8BCD-9E87-F9C2-B6CB5CBCA12F}"/>
                    </a:ext>
                  </a:extLst>
                </p:cNvPr>
                <p:cNvSpPr txBox="1"/>
                <p:nvPr/>
              </p:nvSpPr>
              <p:spPr>
                <a:xfrm>
                  <a:off x="7776483" y="5497687"/>
                  <a:ext cx="679224" cy="4970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solidFill>
                              <a:schemeClr val="bg1"/>
                            </a:solidFill>
                            <a:latin typeface="Cambria Math" panose="02040503050406030204" pitchFamily="18" charset="0"/>
                          </a:rPr>
                          <m:t>𝜂</m:t>
                        </m:r>
                        <m:r>
                          <a:rPr kumimoji="1" lang="en-US" altLang="ja-JP" sz="1400" b="0" i="1" smtClean="0">
                            <a:solidFill>
                              <a:schemeClr val="bg1"/>
                            </a:solidFill>
                            <a:latin typeface="Cambria Math" panose="02040503050406030204" pitchFamily="18" charset="0"/>
                          </a:rPr>
                          <m:t>=</m:t>
                        </m:r>
                        <m:f>
                          <m:fPr>
                            <m:ctrlPr>
                              <a:rPr kumimoji="1" lang="en-US" altLang="ja-JP" sz="1400" b="0" i="1" smtClean="0">
                                <a:solidFill>
                                  <a:schemeClr val="bg1"/>
                                </a:solidFill>
                                <a:latin typeface="Cambria Math" panose="02040503050406030204" pitchFamily="18" charset="0"/>
                              </a:rPr>
                            </m:ctrlPr>
                          </m:fPr>
                          <m:num>
                            <m:r>
                              <a:rPr kumimoji="1" lang="en-US" altLang="ja-JP" sz="1400" b="0" i="1" smtClean="0">
                                <a:solidFill>
                                  <a:schemeClr val="bg1"/>
                                </a:solidFill>
                                <a:latin typeface="Cambria Math" panose="02040503050406030204" pitchFamily="18" charset="0"/>
                              </a:rPr>
                              <m:t>1</m:t>
                            </m:r>
                          </m:num>
                          <m:den>
                            <m:r>
                              <a:rPr kumimoji="1" lang="en-US" altLang="ja-JP" sz="1400" b="0" i="1" smtClean="0">
                                <a:solidFill>
                                  <a:schemeClr val="bg1"/>
                                </a:solidFill>
                                <a:latin typeface="Cambria Math" panose="02040503050406030204" pitchFamily="18" charset="0"/>
                              </a:rPr>
                              <m:t>8</m:t>
                            </m:r>
                          </m:den>
                        </m:f>
                      </m:oMath>
                    </m:oMathPara>
                  </a14:m>
                  <a:endParaRPr kumimoji="1" lang="ja-JP" altLang="en-US" sz="1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4" name="テキスト ボックス 3">
                  <a:extLst>
                    <a:ext uri="{FF2B5EF4-FFF2-40B4-BE49-F238E27FC236}">
                      <a16:creationId xmlns:a16="http://schemas.microsoft.com/office/drawing/2014/main" id="{B5F165A7-8BCD-9E87-F9C2-B6CB5CBCA12F}"/>
                    </a:ext>
                  </a:extLst>
                </p:cNvPr>
                <p:cNvSpPr txBox="1">
                  <a:spLocks noRot="1" noChangeAspect="1" noMove="1" noResize="1" noEditPoints="1" noAdjustHandles="1" noChangeArrowheads="1" noChangeShapeType="1" noTextEdit="1"/>
                </p:cNvSpPr>
                <p:nvPr/>
              </p:nvSpPr>
              <p:spPr>
                <a:xfrm>
                  <a:off x="7776483" y="5497687"/>
                  <a:ext cx="679224" cy="497059"/>
                </a:xfrm>
                <a:prstGeom prst="rect">
                  <a:avLst/>
                </a:prstGeom>
                <a:blipFill>
                  <a:blip r:embed="rId7"/>
                  <a:stretch>
                    <a:fillRect r="-1064"/>
                  </a:stretch>
                </a:blipFill>
              </p:spPr>
              <p:txBody>
                <a:bodyPr/>
                <a:lstStyle/>
                <a:p>
                  <a:r>
                    <a:rPr lang="ja-JP" altLang="en-US">
                      <a:noFill/>
                    </a:rPr>
                    <a:t> </a:t>
                  </a:r>
                </a:p>
              </p:txBody>
            </p:sp>
          </mc:Fallback>
        </mc:AlternateContent>
      </p:grpSp>
      <p:sp>
        <p:nvSpPr>
          <p:cNvPr id="7" name="楕円 10">
            <a:extLst>
              <a:ext uri="{FF2B5EF4-FFF2-40B4-BE49-F238E27FC236}">
                <a16:creationId xmlns:a16="http://schemas.microsoft.com/office/drawing/2014/main" id="{F6553336-6467-AF7A-6F5D-0D4F5B123039}"/>
              </a:ext>
            </a:extLst>
          </p:cNvPr>
          <p:cNvSpPr/>
          <p:nvPr/>
        </p:nvSpPr>
        <p:spPr>
          <a:xfrm>
            <a:off x="4416667" y="2069563"/>
            <a:ext cx="482110" cy="339811"/>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10">
            <a:extLst>
              <a:ext uri="{FF2B5EF4-FFF2-40B4-BE49-F238E27FC236}">
                <a16:creationId xmlns:a16="http://schemas.microsoft.com/office/drawing/2014/main" id="{2344AF46-A4AF-360B-E25A-04858721896D}"/>
              </a:ext>
            </a:extLst>
          </p:cNvPr>
          <p:cNvSpPr/>
          <p:nvPr/>
        </p:nvSpPr>
        <p:spPr>
          <a:xfrm>
            <a:off x="4415238" y="2487806"/>
            <a:ext cx="482110" cy="75223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0">
            <a:extLst>
              <a:ext uri="{FF2B5EF4-FFF2-40B4-BE49-F238E27FC236}">
                <a16:creationId xmlns:a16="http://schemas.microsoft.com/office/drawing/2014/main" id="{96A6938F-C8E4-7399-52A7-9BC412B9780B}"/>
              </a:ext>
            </a:extLst>
          </p:cNvPr>
          <p:cNvSpPr/>
          <p:nvPr/>
        </p:nvSpPr>
        <p:spPr>
          <a:xfrm>
            <a:off x="4415238" y="3291267"/>
            <a:ext cx="482110" cy="75223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BBBDAE8-4061-CFF5-3BC9-71E9FE4B4AE9}"/>
                  </a:ext>
                </a:extLst>
              </p:cNvPr>
              <p:cNvSpPr txBox="1"/>
              <p:nvPr/>
            </p:nvSpPr>
            <p:spPr>
              <a:xfrm>
                <a:off x="8186844" y="2595633"/>
                <a:ext cx="3648254" cy="491417"/>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アイテムメンバシップ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i="1">
                            <a:latin typeface="Cambria Math" panose="02040503050406030204" pitchFamily="18" charset="0"/>
                          </a:rPr>
                          <m:t>𝑐𝑗</m:t>
                        </m:r>
                      </m:sub>
                    </m:sSub>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15" name="テキスト ボックス 14">
                <a:extLst>
                  <a:ext uri="{FF2B5EF4-FFF2-40B4-BE49-F238E27FC236}">
                    <a16:creationId xmlns:a16="http://schemas.microsoft.com/office/drawing/2014/main" id="{EBBBDAE8-4061-CFF5-3BC9-71E9FE4B4AE9}"/>
                  </a:ext>
                </a:extLst>
              </p:cNvPr>
              <p:cNvSpPr txBox="1">
                <a:spLocks noRot="1" noChangeAspect="1" noMove="1" noResize="1" noEditPoints="1" noAdjustHandles="1" noChangeArrowheads="1" noChangeShapeType="1" noTextEdit="1"/>
              </p:cNvSpPr>
              <p:nvPr/>
            </p:nvSpPr>
            <p:spPr>
              <a:xfrm>
                <a:off x="8186844" y="2595633"/>
                <a:ext cx="3648254" cy="491417"/>
              </a:xfrm>
              <a:prstGeom prst="rect">
                <a:avLst/>
              </a:prstGeom>
              <a:blipFill>
                <a:blip r:embed="rId8"/>
                <a:stretch>
                  <a:fillRect l="-1505" b="-1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4845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A53D3-9989-CABF-34E6-57AC5636FC1F}"/>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42BEA808-0B84-0158-3B3D-374B790B3B4C}"/>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567F8FBB-635D-A323-1F96-7B086CD55107}"/>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9" name="スライド番号プレースホルダー 8">
            <a:extLst>
              <a:ext uri="{FF2B5EF4-FFF2-40B4-BE49-F238E27FC236}">
                <a16:creationId xmlns:a16="http://schemas.microsoft.com/office/drawing/2014/main" id="{5B784F0B-2B4C-E0F3-DA5E-7C9DB051D2D7}"/>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17</a:t>
            </a:fld>
            <a:endParaRPr kumimoji="1" lang="ja-JP" altLang="en-US" sz="1600">
              <a:latin typeface="Arial" panose="020B0604020202020204" pitchFamily="34" charset="0"/>
              <a:cs typeface="Arial" panose="020B0604020202020204" pitchFamily="34" charset="0"/>
            </a:endParaRPr>
          </a:p>
        </p:txBody>
      </p:sp>
      <p:sp>
        <p:nvSpPr>
          <p:cNvPr id="12" name="コンテンツ プレースホルダー 2">
            <a:extLst>
              <a:ext uri="{FF2B5EF4-FFF2-40B4-BE49-F238E27FC236}">
                <a16:creationId xmlns:a16="http://schemas.microsoft.com/office/drawing/2014/main" id="{5A25295B-550D-A83D-A8D8-130B5DF8557D}"/>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クラスタリング</a:t>
            </a:r>
            <a:r>
              <a:rPr kumimoji="1"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HCM, RCM, RSCM</a:t>
            </a:r>
            <a:r>
              <a:rPr kumimoji="1"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RSCCMM</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r>
              <a:rPr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latin typeface="Meiryo" panose="020B0604030504040204" pitchFamily="34" charset="-128"/>
                <a:ea typeface="Meiryo" panose="020B0604030504040204" pitchFamily="34" charset="-128"/>
                <a:cs typeface="Arial" panose="020B0604020202020204" pitchFamily="34" charset="0"/>
              </a:rPr>
              <a:t>4. </a:t>
            </a:r>
            <a:r>
              <a:rPr kumimoji="1" lang="ja-JP" altLang="en-US" b="1" dirty="0">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419357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19794" y="146738"/>
            <a:ext cx="10517274" cy="1033669"/>
          </a:xfrm>
        </p:spPr>
        <p:txBody>
          <a:bodyPr>
            <a:normAutofit/>
          </a:bodyPr>
          <a:lstStyle/>
          <a:p>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使用データ</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NEEDS-SCAN/PANEL</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307095" y="1388777"/>
                <a:ext cx="11548573" cy="5322485"/>
              </a:xfrm>
            </p:spPr>
            <p:txBody>
              <a:bodyPr anchor="t">
                <a:noAutofit/>
              </a:bodyPr>
              <a:lstStyle/>
              <a:p>
                <a:pPr marL="0" indent="0">
                  <a:lnSpc>
                    <a:spcPts val="3000"/>
                  </a:lnSpc>
                  <a:buNone/>
                </a:pPr>
                <a:r>
                  <a:rPr lang="en-US"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rPr>
                  <a:t>2000</a:t>
                </a:r>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年の調査対象の</a:t>
                </a:r>
                <a:r>
                  <a:rPr lang="en-US"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rPr>
                  <a:t>996</a:t>
                </a:r>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世帯が家電等を含む</a:t>
                </a:r>
                <a:r>
                  <a:rPr lang="en-US"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rPr>
                  <a:t>18</a:t>
                </a:r>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種類の製品を</a:t>
                </a:r>
                <a:br>
                  <a:rPr lang="en-US"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rPr>
                </a:br>
                <a:r>
                  <a:rPr lang="ja-JP" altLang="en-US" sz="2400" dirty="0">
                    <a:solidFill>
                      <a:prstClr val="black"/>
                    </a:solidFill>
                    <a:latin typeface="Meiryo" panose="020B0604030504040204" pitchFamily="34" charset="-128"/>
                    <a:ea typeface="Meiryo" panose="020B0604030504040204" pitchFamily="34" charset="-128"/>
                    <a:cs typeface="Arial" panose="020B0604020202020204" pitchFamily="34" charset="0"/>
                  </a:rPr>
                  <a:t>所有しているか否かを記録したデータ</a:t>
                </a:r>
                <a:endParaRPr lang="en-US" altLang="ja-JP" sz="24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276225" indent="-276225">
                  <a:buFont typeface="Arial" panose="020B0604020202020204" pitchFamily="34" charset="0"/>
                  <a:buChar char="•"/>
                </a:pPr>
                <a:r>
                  <a:rPr lang="ja-JP" altLang="en-US" sz="2400" b="1" dirty="0">
                    <a:latin typeface="Meiryo" panose="020B0604030504040204" pitchFamily="34" charset="-128"/>
                    <a:ea typeface="Meiryo" panose="020B0604030504040204" pitchFamily="34" charset="-128"/>
                    <a:cs typeface="Arial" panose="020B0604020202020204" pitchFamily="34" charset="0"/>
                  </a:rPr>
                  <a:t>オリジナルデータ</a:t>
                </a:r>
                <a:r>
                  <a:rPr lang="en" altLang="ja-JP" sz="2400" dirty="0">
                    <a:latin typeface="Meiryo" panose="020B0604030504040204" pitchFamily="34" charset="-128"/>
                    <a:ea typeface="Meiryo" panose="020B0604030504040204" pitchFamily="34" charset="-128"/>
                    <a:cs typeface="Arial" panose="020B0604020202020204" pitchFamily="34" charset="0"/>
                  </a:rPr>
                  <a:t>: </a:t>
                </a:r>
              </a:p>
              <a:p>
                <a:pPr marL="0" indent="582613">
                  <a:buNone/>
                </a:pPr>
                <a:r>
                  <a:rPr lang="ja-JP" altLang="en-US" sz="2400" dirty="0">
                    <a:latin typeface="Meiryo" panose="020B0604030504040204" pitchFamily="34" charset="-128"/>
                    <a:ea typeface="Meiryo" panose="020B0604030504040204" pitchFamily="34" charset="-128"/>
                    <a:cs typeface="Arial" panose="020B0604020202020204" pitchFamily="34" charset="0"/>
                  </a:rPr>
                  <a:t>行列要素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𝑖𝑗</m:t>
                        </m:r>
                      </m:sub>
                    </m:sSub>
                  </m:oMath>
                </a14:m>
                <a:r>
                  <a:rPr lang="ja-JP" altLang="en-US" sz="2400" dirty="0">
                    <a:latin typeface="Meiryo" panose="020B0604030504040204" pitchFamily="34" charset="-128"/>
                    <a:ea typeface="Meiryo" panose="020B0604030504040204" pitchFamily="34" charset="-128"/>
                    <a:cs typeface="Arial" panose="020B0604020202020204" pitchFamily="34" charset="0"/>
                  </a:rPr>
                  <a:t> は世帯</a:t>
                </a:r>
                <a14:m>
                  <m:oMath xmlns:m="http://schemas.openxmlformats.org/officeDocument/2006/math">
                    <m:r>
                      <a:rPr lang="en-US" altLang="ja-JP" sz="2400" b="0" i="0" smtClean="0">
                        <a:latin typeface="Cambria Math" panose="02040503050406030204" pitchFamily="18" charset="0"/>
                        <a:cs typeface="Arial" panose="020B0604020202020204" pitchFamily="34" charset="0"/>
                      </a:rPr>
                      <m:t> </m:t>
                    </m:r>
                    <m:r>
                      <a:rPr lang="en-US" altLang="ja-JP" sz="2400" b="0" i="1" smtClean="0">
                        <a:latin typeface="Cambria Math" panose="02040503050406030204" pitchFamily="18" charset="0"/>
                        <a:cs typeface="Arial" panose="020B0604020202020204" pitchFamily="34" charset="0"/>
                      </a:rPr>
                      <m:t>𝑖</m:t>
                    </m:r>
                    <m:r>
                      <a:rPr lang="en-US" altLang="ja-JP" sz="2400" b="0" i="1" smtClean="0">
                        <a:latin typeface="Cambria Math" panose="02040503050406030204" pitchFamily="18" charset="0"/>
                        <a:cs typeface="Arial" panose="020B0604020202020204" pitchFamily="34" charset="0"/>
                      </a:rPr>
                      <m:t>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が製品</a:t>
                </a:r>
                <a14:m>
                  <m:oMath xmlns:m="http://schemas.openxmlformats.org/officeDocument/2006/math">
                    <m:r>
                      <a:rPr lang="en-US" altLang="ja-JP" sz="2400" b="0" i="0" smtClean="0">
                        <a:latin typeface="Cambria Math" panose="02040503050406030204" pitchFamily="18" charset="0"/>
                        <a:cs typeface="Arial" panose="020B0604020202020204" pitchFamily="34" charset="0"/>
                      </a:rPr>
                      <m:t> </m:t>
                    </m:r>
                    <m:r>
                      <a:rPr lang="en-US" altLang="ja-JP" sz="2400" b="0" i="1" smtClean="0">
                        <a:latin typeface="Cambria Math" panose="02040503050406030204" pitchFamily="18" charset="0"/>
                        <a:cs typeface="Arial" panose="020B0604020202020204" pitchFamily="34" charset="0"/>
                      </a:rPr>
                      <m:t>𝑗</m:t>
                    </m:r>
                    <m:r>
                      <a:rPr lang="en-US" altLang="ja-JP" sz="2400" b="0" i="1" smtClean="0">
                        <a:latin typeface="Cambria Math" panose="02040503050406030204" pitchFamily="18" charset="0"/>
                        <a:cs typeface="Arial" panose="020B0604020202020204" pitchFamily="34" charset="0"/>
                      </a:rPr>
                      <m:t>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を所有している場合に</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1</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，所有していなければ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0</m:t>
                    </m:r>
                  </m:oMath>
                </a14:m>
                <a:endParaRPr lang="en" altLang="ja-JP" sz="2400" dirty="0">
                  <a:latin typeface="Meiryo" panose="020B0604030504040204" pitchFamily="34" charset="-128"/>
                  <a:ea typeface="Meiryo" panose="020B0604030504040204" pitchFamily="34" charset="-128"/>
                  <a:cs typeface="Arial" panose="020B0604020202020204" pitchFamily="34" charset="0"/>
                </a:endParaRPr>
              </a:p>
              <a:p>
                <a:pPr marL="273050" indent="-273050">
                  <a:buFont typeface="Arial" panose="020B0604020202020204" pitchFamily="34" charset="0"/>
                  <a:buChar char="•"/>
                </a:pPr>
                <a:r>
                  <a:rPr lang="ja-JP" altLang="en-US" sz="2400" b="1" dirty="0">
                    <a:latin typeface="Meiryo" panose="020B0604030504040204" pitchFamily="34" charset="-128"/>
                    <a:ea typeface="Meiryo" panose="020B0604030504040204" pitchFamily="34" charset="-128"/>
                    <a:cs typeface="Arial" panose="020B0604020202020204" pitchFamily="34" charset="0"/>
                  </a:rPr>
                  <a:t>トレーニングデータ</a:t>
                </a:r>
                <a:r>
                  <a:rPr lang="en" altLang="ja-JP" sz="2400" dirty="0">
                    <a:latin typeface="Meiryo" panose="020B0604030504040204" pitchFamily="34" charset="-128"/>
                    <a:ea typeface="Meiryo" panose="020B0604030504040204" pitchFamily="34" charset="-128"/>
                    <a:cs typeface="Arial" panose="020B0604020202020204" pitchFamily="34" charset="0"/>
                  </a:rPr>
                  <a:t>: </a:t>
                </a:r>
              </a:p>
              <a:p>
                <a:pPr marL="582613" indent="0">
                  <a:buNone/>
                </a:pPr>
                <a:r>
                  <a:rPr lang="ja-JP" altLang="en-US" sz="2400" dirty="0">
                    <a:latin typeface="Meiryo" panose="020B0604030504040204" pitchFamily="34" charset="-128"/>
                    <a:ea typeface="Meiryo" panose="020B0604030504040204" pitchFamily="34" charset="-128"/>
                    <a:cs typeface="Arial" panose="020B0604020202020204" pitchFamily="34" charset="0"/>
                  </a:rPr>
                  <a:t>テストデータとして，</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i="1">
                            <a:latin typeface="Cambria Math" panose="02040503050406030204" pitchFamily="18" charset="0"/>
                          </a:rPr>
                          <m:t>𝑖𝑗</m:t>
                        </m:r>
                      </m:sub>
                    </m:sSub>
                    <m:r>
                      <a:rPr lang="en-US" altLang="ja-JP" sz="2400" b="0" i="1" smtClean="0">
                        <a:latin typeface="Cambria Math" panose="02040503050406030204" pitchFamily="18" charset="0"/>
                      </a:rPr>
                      <m:t>=1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の要素の中から</a:t>
                </a:r>
                <a:r>
                  <a:rPr lang="en-US" altLang="ja-JP" sz="2400" dirty="0">
                    <a:latin typeface="Meiryo" panose="020B0604030504040204" pitchFamily="34" charset="-128"/>
                    <a:ea typeface="Meiryo" panose="020B0604030504040204" pitchFamily="34" charset="-128"/>
                    <a:cs typeface="Arial" panose="020B0604020202020204" pitchFamily="34" charset="0"/>
                  </a:rPr>
                  <a:t>1000</a:t>
                </a:r>
                <a:r>
                  <a:rPr lang="ja-JP" altLang="en-US" sz="2400" dirty="0">
                    <a:latin typeface="Meiryo" panose="020B0604030504040204" pitchFamily="34" charset="-128"/>
                    <a:ea typeface="Meiryo" panose="020B0604030504040204" pitchFamily="34" charset="-128"/>
                    <a:cs typeface="Arial" panose="020B0604020202020204" pitchFamily="34" charset="0"/>
                  </a:rPr>
                  <a:t>要素選択し，</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全て</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0</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に置き換えたデータ</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273050" indent="-273050">
                  <a:buFont typeface="Arial" panose="020B0604020202020204" pitchFamily="34" charset="0"/>
                  <a:buChar char="•"/>
                </a:pPr>
                <a:r>
                  <a:rPr lang="ja-JP" altLang="en-US" sz="2400" b="1" dirty="0">
                    <a:latin typeface="Meiryo" panose="020B0604030504040204" pitchFamily="34" charset="-128"/>
                    <a:ea typeface="Meiryo" panose="020B0604030504040204" pitchFamily="34" charset="-128"/>
                    <a:cs typeface="Arial" panose="020B0604020202020204" pitchFamily="34" charset="0"/>
                  </a:rPr>
                  <a:t>評価指標</a:t>
                </a:r>
                <a:r>
                  <a:rPr lang="en-US" altLang="ja-JP" sz="2400" b="1" dirty="0">
                    <a:latin typeface="Meiryo" panose="020B0604030504040204" pitchFamily="34" charset="-128"/>
                    <a:ea typeface="Meiryo" panose="020B0604030504040204" pitchFamily="34" charset="-128"/>
                    <a:cs typeface="Arial" panose="020B0604020202020204" pitchFamily="34" charset="0"/>
                  </a:rPr>
                  <a:t>: </a:t>
                </a:r>
                <a:r>
                  <a:rPr lang="en" altLang="ja-JP" sz="2400" b="1" dirty="0">
                    <a:latin typeface="Meiryo" panose="020B0604030504040204" pitchFamily="34" charset="-128"/>
                    <a:ea typeface="Meiryo" panose="020B0604030504040204" pitchFamily="34" charset="-128"/>
                    <a:cs typeface="Arial" panose="020B0604020202020204" pitchFamily="34" charset="0"/>
                  </a:rPr>
                  <a:t>ROC-AUC</a:t>
                </a:r>
              </a:p>
              <a:p>
                <a:pPr marL="730250" lvl="1" indent="-273050"/>
                <a:r>
                  <a:rPr kumimoji="1" lang="ja-JP" altLang="en-US"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推薦の閾値を種々変化させ</a:t>
                </a:r>
                <a:r>
                  <a:rPr lang="ja-JP" altLang="en-US" dirty="0">
                    <a:latin typeface="Meiryo" panose="020B0604030504040204" pitchFamily="34" charset="-128"/>
                    <a:ea typeface="Meiryo" panose="020B0604030504040204" pitchFamily="34" charset="-128"/>
                    <a:cs typeface="Arial" panose="020B0604020202020204" pitchFamily="34" charset="0"/>
                  </a:rPr>
                  <a:t>，</a:t>
                </a:r>
                <a:br>
                  <a:rPr lang="en-US" altLang="ja-JP" dirty="0">
                    <a:latin typeface="Meiryo" panose="020B0604030504040204" pitchFamily="34" charset="-128"/>
                    <a:ea typeface="Meiryo" panose="020B0604030504040204" pitchFamily="34" charset="-128"/>
                    <a:cs typeface="Arial" panose="020B0604020202020204" pitchFamily="34" charset="0"/>
                  </a:rPr>
                </a:br>
                <a:r>
                  <a:rPr kumimoji="1" lang="ja-JP" altLang="en-US"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偽陽性率に</a:t>
                </a:r>
                <a:r>
                  <a:rPr lang="ja-JP" altLang="en-US" dirty="0">
                    <a:latin typeface="Meiryo" panose="020B0604030504040204" pitchFamily="34" charset="-128"/>
                    <a:ea typeface="Meiryo" panose="020B0604030504040204" pitchFamily="34" charset="-128"/>
                    <a:cs typeface="Arial" panose="020B0604020202020204" pitchFamily="34" charset="0"/>
                  </a:rPr>
                  <a:t>対する真陽性率をプロットした曲線の下部の面積</a:t>
                </a:r>
                <a:endParaRPr lang="en-US" altLang="ja-JP" dirty="0">
                  <a:latin typeface="Meiryo" panose="020B0604030504040204" pitchFamily="34" charset="-128"/>
                  <a:ea typeface="Meiryo" panose="020B0604030504040204" pitchFamily="34" charset="-128"/>
                  <a:cs typeface="Arial" panose="020B0604020202020204" pitchFamily="34" charset="0"/>
                </a:endParaRPr>
              </a:p>
              <a:p>
                <a:pPr marL="730250" lvl="1" indent="-273050"/>
                <a:r>
                  <a:rPr kumimoji="1" lang="ja-JP" altLang="en-US"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ランダムな推薦の場合，</a:t>
                </a:r>
                <a14:m>
                  <m:oMath xmlns:m="http://schemas.openxmlformats.org/officeDocument/2006/math">
                    <m:r>
                      <a:rPr kumimoji="1" lang="en-US" altLang="ja-JP" b="0" i="0"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 </m:t>
                    </m:r>
                    <m:r>
                      <a:rPr kumimoji="1" lang="en-US" altLang="ja-JP" i="1"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𝐴𝑈</m:t>
                    </m:r>
                    <m:r>
                      <a:rPr lang="en-US" altLang="ja-JP" i="1" dirty="0" smtClean="0">
                        <a:latin typeface="Cambria Math" panose="02040503050406030204" pitchFamily="18" charset="0"/>
                        <a:ea typeface="Meiryo" panose="020B0604030504040204" pitchFamily="34" charset="-128"/>
                        <a:cs typeface="Arial" panose="020B0604020202020204" pitchFamily="34" charset="0"/>
                      </a:rPr>
                      <m:t>𝐶</m:t>
                    </m:r>
                    <m:r>
                      <a:rPr lang="en-US" altLang="ja-JP" i="1" dirty="0" smtClean="0">
                        <a:latin typeface="Cambria Math" panose="02040503050406030204" pitchFamily="18" charset="0"/>
                        <a:ea typeface="Meiryo" panose="020B0604030504040204" pitchFamily="34" charset="-128"/>
                        <a:cs typeface="Arial" panose="020B0604020202020204" pitchFamily="34" charset="0"/>
                      </a:rPr>
                      <m:t>=0.5 </m:t>
                    </m:r>
                  </m:oMath>
                </a14:m>
                <a:r>
                  <a:rPr lang="ja-JP" altLang="en-US" dirty="0">
                    <a:latin typeface="Meiryo" panose="020B0604030504040204" pitchFamily="34" charset="-128"/>
                    <a:ea typeface="Meiryo" panose="020B0604030504040204" pitchFamily="34" charset="-128"/>
                    <a:cs typeface="Arial" panose="020B0604020202020204" pitchFamily="34" charset="0"/>
                  </a:rPr>
                  <a:t>程度になり，</a:t>
                </a:r>
                <a:br>
                  <a:rPr lang="en-US" altLang="ja-JP" dirty="0">
                    <a:latin typeface="Meiryo" panose="020B0604030504040204" pitchFamily="34" charset="-128"/>
                    <a:ea typeface="Meiryo" panose="020B0604030504040204" pitchFamily="34" charset="-128"/>
                    <a:cs typeface="Arial" panose="020B0604020202020204" pitchFamily="34" charset="0"/>
                  </a:rPr>
                </a:br>
                <a14:m>
                  <m:oMath xmlns:m="http://schemas.openxmlformats.org/officeDocument/2006/math">
                    <m:r>
                      <a:rPr lang="en-US" altLang="ja-JP" i="1" dirty="0" smtClean="0">
                        <a:latin typeface="Cambria Math" panose="02040503050406030204" pitchFamily="18" charset="0"/>
                        <a:ea typeface="Meiryo" panose="020B0604030504040204" pitchFamily="34" charset="-128"/>
                        <a:cs typeface="Arial" panose="020B0604020202020204" pitchFamily="34" charset="0"/>
                      </a:rPr>
                      <m:t>1</m:t>
                    </m:r>
                    <m:r>
                      <a:rPr lang="en-US" altLang="ja-JP" b="0" i="1" dirty="0" smtClean="0">
                        <a:latin typeface="Cambria Math" panose="02040503050406030204" pitchFamily="18" charset="0"/>
                        <a:ea typeface="Meiryo" panose="020B0604030504040204" pitchFamily="34" charset="-128"/>
                        <a:cs typeface="Arial" panose="020B0604020202020204" pitchFamily="34" charset="0"/>
                      </a:rPr>
                      <m:t>.0 </m:t>
                    </m:r>
                  </m:oMath>
                </a14:m>
                <a:r>
                  <a:rPr lang="ja-JP" altLang="en-US" dirty="0">
                    <a:latin typeface="Meiryo" panose="020B0604030504040204" pitchFamily="34" charset="-128"/>
                    <a:ea typeface="Meiryo" panose="020B0604030504040204" pitchFamily="34" charset="-128"/>
                    <a:cs typeface="Arial" panose="020B0604020202020204" pitchFamily="34" charset="0"/>
                  </a:rPr>
                  <a:t>に近づくほど推薦性能が良いとされる</a:t>
                </a:r>
                <a:endParaRPr lang="en" altLang="ja-JP"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コンテンツ プレースホルダー 2">
                <a:extLst>
                  <a:ext uri="{FF2B5EF4-FFF2-40B4-BE49-F238E27FC236}">
                    <a16:creationId xmlns:a16="http://schemas.microsoft.com/office/drawing/2014/main" id="{0A96AFBA-5929-C64A-BF37-76F657C0049A}"/>
                  </a:ext>
                </a:extLst>
              </p:cNvPr>
              <p:cNvSpPr>
                <a:spLocks noGrp="1" noRot="1" noChangeAspect="1" noMove="1" noResize="1" noEditPoints="1" noAdjustHandles="1" noChangeArrowheads="1" noChangeShapeType="1" noTextEdit="1"/>
              </p:cNvSpPr>
              <p:nvPr>
                <p:ph idx="1"/>
              </p:nvPr>
            </p:nvSpPr>
            <p:spPr>
              <a:xfrm>
                <a:off x="307095" y="1388777"/>
                <a:ext cx="11548573" cy="5322485"/>
              </a:xfrm>
              <a:blipFill>
                <a:blip r:embed="rId3"/>
                <a:stretch>
                  <a:fillRect l="-792" t="-573"/>
                </a:stretch>
              </a:blipFill>
            </p:spPr>
            <p:txBody>
              <a:bodyPr/>
              <a:lstStyle/>
              <a:p>
                <a:r>
                  <a:rPr lang="ja-JP" altLang="en-US">
                    <a:noFill/>
                  </a:rPr>
                  <a:t> </a:t>
                </a:r>
              </a:p>
            </p:txBody>
          </p:sp>
        </mc:Fallback>
      </mc:AlternateContent>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252413" y="640717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18</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03725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286518" y="153086"/>
            <a:ext cx="11117526" cy="1033669"/>
          </a:xfrm>
        </p:spPr>
        <p:txBody>
          <a:bodyPr>
            <a:noAutofit/>
          </a:bodyPr>
          <a:lstStyle/>
          <a:p>
            <a:r>
              <a:rPr lang="ja-JP" altLang="en-US" sz="3600" dirty="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24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24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a:t>
            </a:r>
            <a:r>
              <a:rPr kumimoji="1" lang="en-US" altLang="ja-JP" sz="24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dirty="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19</a:t>
            </a:fld>
            <a:endParaRPr kumimoji="1" lang="ja-JP" altLang="en-US" sz="160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095999" y="3933216"/>
            <a:ext cx="5755628"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クラスター数の増加に伴い，</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solidFill>
                  <a:srgbClr val="002060"/>
                </a:solidFill>
                <a:latin typeface="Meiryo" panose="020B0604030504040204" pitchFamily="34" charset="-128"/>
                <a:ea typeface="Meiryo" panose="020B0604030504040204" pitchFamily="34" charset="-128"/>
              </a:rPr>
              <a:t>と</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solidFill>
                  <a:srgbClr val="002060"/>
                </a:solidFill>
                <a:latin typeface="Meiryo" panose="020B0604030504040204" pitchFamily="34" charset="-128"/>
                <a:ea typeface="Meiryo" panose="020B0604030504040204" pitchFamily="34" charset="-128"/>
              </a:rPr>
              <a:t>は</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が向上</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ja-JP" altLang="en-US" sz="2400" dirty="0">
                <a:latin typeface="Meiryo" panose="020B0604030504040204" pitchFamily="34" charset="-128"/>
                <a:ea typeface="Meiryo" panose="020B0604030504040204" pitchFamily="34" charset="-128"/>
                <a:cs typeface="Arial" panose="020B0604020202020204" pitchFamily="34" charset="0"/>
              </a:rPr>
              <a:t>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000" dirty="0">
                <a:latin typeface="Meiryo" panose="020B0604030504040204" pitchFamily="34" charset="-128"/>
                <a:ea typeface="Meiryo" panose="020B0604030504040204" pitchFamily="34" charset="-128"/>
                <a:cs typeface="Arial" panose="020B0604020202020204" pitchFamily="34" charset="0"/>
              </a:rPr>
              <a:t>推薦性能</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D895F8B-325F-B948-9B11-03097D11B329}"/>
                  </a:ext>
                </a:extLst>
              </p:cNvPr>
              <p:cNvSpPr txBox="1"/>
              <p:nvPr/>
            </p:nvSpPr>
            <p:spPr>
              <a:xfrm>
                <a:off x="6095999" y="1405052"/>
                <a:ext cx="5528442"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8" name="テキスト ボックス 7">
                <a:extLst>
                  <a:ext uri="{FF2B5EF4-FFF2-40B4-BE49-F238E27FC236}">
                    <a16:creationId xmlns:a16="http://schemas.microsoft.com/office/drawing/2014/main" id="{2D895F8B-325F-B948-9B11-03097D11B329}"/>
                  </a:ext>
                </a:extLst>
              </p:cNvPr>
              <p:cNvSpPr txBox="1">
                <a:spLocks noRot="1" noChangeAspect="1" noMove="1" noResize="1" noEditPoints="1" noAdjustHandles="1" noChangeArrowheads="1" noChangeShapeType="1" noTextEdit="1"/>
              </p:cNvSpPr>
              <p:nvPr/>
            </p:nvSpPr>
            <p:spPr>
              <a:xfrm>
                <a:off x="6095999" y="1405052"/>
                <a:ext cx="5528442" cy="2446824"/>
              </a:xfrm>
              <a:prstGeom prst="rect">
                <a:avLst/>
              </a:prstGeom>
              <a:blipFill>
                <a:blip r:embed="rId3"/>
                <a:stretch>
                  <a:fillRect l="-1433" t="-2488" r="-1323" b="-4726"/>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8CD48CA-86E4-D95D-6C31-779E0015315C}"/>
              </a:ext>
            </a:extLst>
          </p:cNvPr>
          <p:cNvSpPr txBox="1"/>
          <p:nvPr/>
        </p:nvSpPr>
        <p:spPr>
          <a:xfrm>
            <a:off x="578646" y="5831026"/>
            <a:ext cx="5266635" cy="707886"/>
          </a:xfrm>
          <a:prstGeom prst="rect">
            <a:avLst/>
          </a:prstGeom>
          <a:noFill/>
        </p:spPr>
        <p:txBody>
          <a:bodyPr wrap="none" rtlCol="0">
            <a:spAutoFit/>
          </a:bodyPr>
          <a:lstStyle/>
          <a:p>
            <a:r>
              <a:rPr lang="ja-JP" altLang="en-US" sz="2000" dirty="0">
                <a:latin typeface="Meiryo" panose="020B0604030504040204" pitchFamily="34" charset="-128"/>
                <a:ea typeface="Meiryo" panose="020B0604030504040204" pitchFamily="34" charset="-128"/>
              </a:rPr>
              <a:t>図．クラスター数による</a:t>
            </a:r>
            <a:r>
              <a:rPr kumimoji="1" lang="en-US" altLang="ja-JP" sz="2000" dirty="0">
                <a:latin typeface="Meiryo" panose="020B0604030504040204" pitchFamily="34" charset="-128"/>
                <a:ea typeface="Meiryo" panose="020B0604030504040204" pitchFamily="34" charset="-128"/>
              </a:rPr>
              <a:t>AUC</a:t>
            </a:r>
            <a:r>
              <a:rPr kumimoji="1" lang="ja-JP" altLang="en-US" sz="2000" dirty="0">
                <a:latin typeface="Meiryo" panose="020B0604030504040204" pitchFamily="34" charset="-128"/>
                <a:ea typeface="Meiryo" panose="020B0604030504040204" pitchFamily="34" charset="-128"/>
              </a:rPr>
              <a:t>の変化</a:t>
            </a:r>
            <a:br>
              <a:rPr lang="en-US" altLang="ja-JP" sz="2000" dirty="0">
                <a:latin typeface="Meiryo" panose="020B0604030504040204" pitchFamily="34" charset="-128"/>
                <a:ea typeface="Meiryo" panose="020B0604030504040204" pitchFamily="34" charset="-128"/>
              </a:rPr>
            </a:br>
            <a:r>
              <a:rPr lang="en-US" altLang="ja-JP" sz="2000" dirty="0">
                <a:latin typeface="Meiryo" panose="020B0604030504040204" pitchFamily="34" charset="-128"/>
                <a:ea typeface="Meiryo" panose="020B0604030504040204" pitchFamily="34" charset="-128"/>
              </a:rPr>
              <a:t>(</a:t>
            </a:r>
            <a:r>
              <a:rPr lang="en-US" altLang="ja-JP" sz="2000" b="1" dirty="0">
                <a:solidFill>
                  <a:srgbClr val="0070C0"/>
                </a:solidFill>
                <a:latin typeface="Meiryo" panose="020B0604030504040204" pitchFamily="34" charset="-128"/>
                <a:ea typeface="Meiryo" panose="020B0604030504040204" pitchFamily="34" charset="-128"/>
              </a:rPr>
              <a:t>RSCCMM-CF</a:t>
            </a:r>
            <a:r>
              <a:rPr lang="en-US" altLang="ja-JP" sz="2000" b="1" dirty="0">
                <a:latin typeface="Meiryo" panose="020B0604030504040204" pitchFamily="34" charset="-128"/>
                <a:ea typeface="Meiryo" panose="020B0604030504040204" pitchFamily="34" charset="-128"/>
              </a:rPr>
              <a:t>,</a:t>
            </a:r>
            <a:r>
              <a:rPr lang="en-US" altLang="ja-JP" sz="2000" b="1" dirty="0">
                <a:solidFill>
                  <a:srgbClr val="0070C0"/>
                </a:solidFill>
                <a:latin typeface="Meiryo" panose="020B0604030504040204" pitchFamily="34" charset="-128"/>
                <a:ea typeface="Meiryo" panose="020B0604030504040204" pitchFamily="34" charset="-128"/>
              </a:rPr>
              <a:t> </a:t>
            </a:r>
            <a:r>
              <a:rPr lang="en-US" altLang="ja-JP" sz="2000" b="1" dirty="0">
                <a:solidFill>
                  <a:schemeClr val="accent2"/>
                </a:solidFill>
                <a:latin typeface="Meiryo" panose="020B0604030504040204" pitchFamily="34" charset="-128"/>
                <a:ea typeface="Meiryo" panose="020B0604030504040204" pitchFamily="34" charset="-128"/>
              </a:rPr>
              <a:t>RCCMM-CF</a:t>
            </a:r>
            <a:r>
              <a:rPr lang="en-US" altLang="ja-JP" sz="2000" b="1" dirty="0">
                <a:latin typeface="Meiryo" panose="020B0604030504040204" pitchFamily="34" charset="-128"/>
                <a:ea typeface="Meiryo" panose="020B0604030504040204" pitchFamily="34" charset="-128"/>
              </a:rPr>
              <a:t>, </a:t>
            </a:r>
            <a:r>
              <a:rPr lang="en-US" altLang="ja-JP" sz="2000" b="1" dirty="0">
                <a:solidFill>
                  <a:srgbClr val="00B050"/>
                </a:solidFill>
                <a:latin typeface="Meiryo" panose="020B0604030504040204" pitchFamily="34" charset="-128"/>
                <a:ea typeface="Meiryo" panose="020B0604030504040204" pitchFamily="34" charset="-128"/>
              </a:rPr>
              <a:t>HCCMM-CF</a:t>
            </a:r>
            <a:r>
              <a:rPr lang="en-US" altLang="ja-JP" sz="2000" dirty="0">
                <a:latin typeface="Meiryo" panose="020B0604030504040204" pitchFamily="34" charset="-128"/>
                <a:ea typeface="Meiryo" panose="020B0604030504040204" pitchFamily="34" charset="-128"/>
              </a:rPr>
              <a:t>)</a:t>
            </a:r>
            <a:endParaRPr kumimoji="1" lang="ja-JP" altLang="en-US" sz="2000" dirty="0">
              <a:latin typeface="Meiryo" panose="020B0604030504040204" pitchFamily="34" charset="-128"/>
              <a:ea typeface="Meiryo" panose="020B0604030504040204" pitchFamily="34" charset="-128"/>
            </a:endParaRPr>
          </a:p>
        </p:txBody>
      </p:sp>
      <p:pic>
        <p:nvPicPr>
          <p:cNvPr id="6" name="図 5" descr="グラフ が含まれている画像&#10;&#10;自動的に生成された説明">
            <a:extLst>
              <a:ext uri="{FF2B5EF4-FFF2-40B4-BE49-F238E27FC236}">
                <a16:creationId xmlns:a16="http://schemas.microsoft.com/office/drawing/2014/main" id="{5C7DFC80-848C-F31A-178B-C4C6D69264C6}"/>
              </a:ext>
            </a:extLst>
          </p:cNvPr>
          <p:cNvPicPr>
            <a:picLocks noChangeAspect="1"/>
          </p:cNvPicPr>
          <p:nvPr/>
        </p:nvPicPr>
        <p:blipFill rotWithShape="1">
          <a:blip r:embed="rId4"/>
          <a:srcRect l="2235" t="6449" r="7131" b="1534"/>
          <a:stretch/>
        </p:blipFill>
        <p:spPr>
          <a:xfrm>
            <a:off x="89652" y="1279634"/>
            <a:ext cx="5907031" cy="4497806"/>
          </a:xfrm>
          <a:prstGeom prst="rect">
            <a:avLst/>
          </a:prstGeom>
        </p:spPr>
      </p:pic>
    </p:spTree>
    <p:extLst>
      <p:ext uri="{BB962C8B-B14F-4D97-AF65-F5344CB8AC3E}">
        <p14:creationId xmlns:p14="http://schemas.microsoft.com/office/powerpoint/2010/main" val="8613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dirty="0">
                <a:latin typeface="Meiryo" panose="020B0604030504040204" pitchFamily="34" charset="-128"/>
                <a:ea typeface="Meiryo" panose="020B0604030504040204" pitchFamily="34" charset="-128"/>
                <a:cs typeface="Arial" panose="020B0604020202020204" pitchFamily="34" charset="0"/>
              </a:rPr>
              <a:t>1. </a:t>
            </a:r>
            <a:r>
              <a:rPr lang="ja-JP" altLang="en-US" b="1" dirty="0">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latin typeface="Meiryo" panose="020B0604030504040204" pitchFamily="34" charset="-128"/>
                <a:ea typeface="Meiryo" panose="020B0604030504040204" pitchFamily="34" charset="-128"/>
                <a:cs typeface="Arial" panose="020B0604020202020204" pitchFamily="34" charset="0"/>
              </a:rPr>
              <a:t>2. </a:t>
            </a:r>
            <a:r>
              <a:rPr kumimoji="1" lang="ja-JP" altLang="en-US" b="1" dirty="0">
                <a:latin typeface="Meiryo" panose="020B0604030504040204" pitchFamily="34" charset="-128"/>
                <a:ea typeface="Meiryo" panose="020B0604030504040204" pitchFamily="34" charset="-128"/>
                <a:cs typeface="Arial" panose="020B0604020202020204" pitchFamily="34" charset="0"/>
              </a:rPr>
              <a:t>準備</a:t>
            </a:r>
            <a:endParaRPr lang="en-US" altLang="ja-JP" b="1" dirty="0">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latin typeface="Meiryo" panose="020B0604030504040204" pitchFamily="34" charset="-128"/>
                <a:ea typeface="Meiryo" panose="020B0604030504040204" pitchFamily="34" charset="-128"/>
                <a:cs typeface="Arial" panose="020B0604020202020204" pitchFamily="34" charset="0"/>
              </a:rPr>
              <a:t>クラスタリング</a:t>
            </a:r>
            <a:r>
              <a:rPr kumimoji="1" lang="ja-JP" altLang="en-US" sz="2400" b="1" dirty="0">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latin typeface="Meiryo" panose="020B0604030504040204" pitchFamily="34" charset="-128"/>
                <a:ea typeface="Meiryo" panose="020B0604030504040204" pitchFamily="34" charset="-128"/>
                <a:cs typeface="Arial" panose="020B0604020202020204" pitchFamily="34" charset="0"/>
              </a:rPr>
              <a:t>HCM, RCM, RSCM</a:t>
            </a:r>
            <a:r>
              <a:rPr kumimoji="1" lang="ja-JP" altLang="en-US" sz="2400" b="1" dirty="0">
                <a:latin typeface="Meiryo" panose="020B0604030504040204" pitchFamily="34" charset="-128"/>
                <a:ea typeface="Meiryo" panose="020B0604030504040204" pitchFamily="34" charset="-128"/>
                <a:cs typeface="Arial" panose="020B0604020202020204" pitchFamily="34" charset="0"/>
              </a:rPr>
              <a:t>）</a:t>
            </a:r>
            <a:endParaRPr lang="en-US" altLang="ja-JP" sz="2400" b="1" dirty="0">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sz="2400" b="1" dirty="0">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sz="2400" b="1" dirty="0">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latin typeface="Meiryo" panose="020B0604030504040204" pitchFamily="34" charset="-128"/>
                <a:ea typeface="Meiryo" panose="020B0604030504040204" pitchFamily="34" charset="-128"/>
                <a:cs typeface="Arial" panose="020B0604020202020204" pitchFamily="34" charset="0"/>
              </a:rPr>
              <a:t>3.</a:t>
            </a:r>
            <a:r>
              <a:rPr lang="en-US" altLang="ja-JP" b="1" dirty="0">
                <a:latin typeface="Meiryo" panose="020B0604030504040204" pitchFamily="34" charset="-128"/>
                <a:ea typeface="Meiryo" panose="020B0604030504040204" pitchFamily="34" charset="-128"/>
                <a:cs typeface="Arial" panose="020B0604020202020204" pitchFamily="34" charset="0"/>
              </a:rPr>
              <a:t> RSCCMM</a:t>
            </a:r>
            <a:r>
              <a:rPr lang="ja-JP" altLang="en-US" b="1" dirty="0">
                <a:latin typeface="Meiryo" panose="020B0604030504040204" pitchFamily="34" charset="-128"/>
                <a:ea typeface="Meiryo" panose="020B0604030504040204" pitchFamily="34" charset="-128"/>
                <a:cs typeface="Arial" panose="020B0604020202020204" pitchFamily="34" charset="0"/>
              </a:rPr>
              <a:t>に基づく協調フィルタリング</a:t>
            </a:r>
            <a:r>
              <a:rPr lang="ja-JP" altLang="en-US" sz="2400" b="1" dirty="0">
                <a:latin typeface="Meiryo" panose="020B0604030504040204" pitchFamily="34" charset="-128"/>
                <a:ea typeface="Meiryo" panose="020B0604030504040204" pitchFamily="34" charset="-128"/>
                <a:cs typeface="Arial" panose="020B0604020202020204" pitchFamily="34" charset="0"/>
              </a:rPr>
              <a:t>（</a:t>
            </a:r>
            <a:r>
              <a:rPr lang="en-US" altLang="ja-JP" sz="2400" b="1" dirty="0">
                <a:latin typeface="Meiryo" panose="020B0604030504040204" pitchFamily="34" charset="-128"/>
                <a:ea typeface="Meiryo" panose="020B0604030504040204" pitchFamily="34" charset="-128"/>
                <a:cs typeface="Arial" panose="020B0604020202020204" pitchFamily="34" charset="0"/>
              </a:rPr>
              <a:t>RSCCMM-CF</a:t>
            </a:r>
            <a:r>
              <a:rPr lang="ja-JP" altLang="en-US" sz="2400" b="1" dirty="0">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latin typeface="Meiryo" panose="020B0604030504040204" pitchFamily="34" charset="-128"/>
                <a:ea typeface="Meiryo" panose="020B0604030504040204" pitchFamily="34" charset="-128"/>
                <a:cs typeface="Arial" panose="020B0604020202020204" pitchFamily="34" charset="0"/>
              </a:rPr>
              <a:t>4. </a:t>
            </a:r>
            <a:r>
              <a:rPr kumimoji="1" lang="ja-JP" altLang="en-US" b="1" dirty="0">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latin typeface="Meiryo" panose="020B0604030504040204" pitchFamily="34" charset="-128"/>
                <a:ea typeface="Meiryo" panose="020B0604030504040204" pitchFamily="34" charset="-128"/>
                <a:cs typeface="Arial" panose="020B0604020202020204" pitchFamily="34" charset="0"/>
              </a:rPr>
              <a:t>5. </a:t>
            </a:r>
            <a:r>
              <a:rPr kumimoji="1" lang="ja-JP" altLang="en-US" b="1" dirty="0">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2</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339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18AC8-E547-CE49-66BD-51C0754B172F}"/>
            </a:ext>
          </a:extLst>
        </p:cNvPr>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D4E08582-0013-F712-7110-6EE17394BF73}"/>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49BDC290-559E-98D1-B311-CE9633718D2F}"/>
              </a:ext>
            </a:extLst>
          </p:cNvPr>
          <p:cNvSpPr>
            <a:spLocks noGrp="1"/>
          </p:cNvSpPr>
          <p:nvPr>
            <p:ph type="title"/>
          </p:nvPr>
        </p:nvSpPr>
        <p:spPr>
          <a:xfrm>
            <a:off x="340419" y="166244"/>
            <a:ext cx="11237654" cy="1033669"/>
          </a:xfrm>
        </p:spPr>
        <p:txBody>
          <a:bodyPr>
            <a:noAutofit/>
          </a:bodyPr>
          <a:lstStyle/>
          <a:p>
            <a:r>
              <a:rPr lang="ja-JP" altLang="en-US" sz="3200" dirty="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a:t>
            </a:r>
            <a:r>
              <a:rPr kumimoji="1" lang="ja-JP" altLang="en-US" sz="3200" dirty="0">
                <a:solidFill>
                  <a:srgbClr val="FFFFFF"/>
                </a:solidFill>
                <a:latin typeface="Meiryo" panose="020B0604030504040204" pitchFamily="34" charset="-128"/>
                <a:ea typeface="Meiryo" panose="020B0604030504040204" pitchFamily="34" charset="-128"/>
                <a:cs typeface="Arial" panose="020B0604020202020204" pitchFamily="34" charset="0"/>
              </a:rPr>
              <a:t>におけるクラスターオーバラップの変化</a:t>
            </a:r>
          </a:p>
        </p:txBody>
      </p:sp>
      <p:sp>
        <p:nvSpPr>
          <p:cNvPr id="10" name="スライド番号プレースホルダー 9">
            <a:extLst>
              <a:ext uri="{FF2B5EF4-FFF2-40B4-BE49-F238E27FC236}">
                <a16:creationId xmlns:a16="http://schemas.microsoft.com/office/drawing/2014/main" id="{0063C482-259C-3FC0-8392-1D1C3959E0D2}"/>
              </a:ext>
            </a:extLst>
          </p:cNvPr>
          <p:cNvSpPr>
            <a:spLocks noGrp="1"/>
          </p:cNvSpPr>
          <p:nvPr>
            <p:ph type="sldNum" sz="quarter" idx="12"/>
          </p:nvPr>
        </p:nvSpPr>
        <p:spPr>
          <a:xfrm>
            <a:off x="9400716" y="6356350"/>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20</a:t>
            </a:fld>
            <a:endParaRPr kumimoji="1" lang="ja-JP" altLang="en-US" sz="1600" dirty="0">
              <a:latin typeface="Arial" panose="020B0604020202020204" pitchFamily="34" charset="0"/>
              <a:cs typeface="Arial" panose="020B0604020202020204" pitchFamily="34" charset="0"/>
            </a:endParaRPr>
          </a:p>
        </p:txBody>
      </p:sp>
      <p:pic>
        <p:nvPicPr>
          <p:cNvPr id="7" name="図 6" descr="グラフ, 棒グラフ&#10;&#10;自動的に生成された説明">
            <a:extLst>
              <a:ext uri="{FF2B5EF4-FFF2-40B4-BE49-F238E27FC236}">
                <a16:creationId xmlns:a16="http://schemas.microsoft.com/office/drawing/2014/main" id="{8D97ACD3-4DD1-394B-59C4-C5617731CA7F}"/>
              </a:ext>
            </a:extLst>
          </p:cNvPr>
          <p:cNvPicPr>
            <a:picLocks noChangeAspect="1"/>
          </p:cNvPicPr>
          <p:nvPr/>
        </p:nvPicPr>
        <p:blipFill rotWithShape="1">
          <a:blip r:embed="rId3"/>
          <a:srcRect l="2453" t="5416"/>
          <a:stretch/>
        </p:blipFill>
        <p:spPr>
          <a:xfrm>
            <a:off x="916334" y="1191174"/>
            <a:ext cx="4569410" cy="3322974"/>
          </a:xfrm>
          <a:prstGeom prst="rect">
            <a:avLst/>
          </a:prstGeom>
        </p:spPr>
      </p:pic>
      <p:pic>
        <p:nvPicPr>
          <p:cNvPr id="20" name="図 19" descr="グラフ, ヒストグラム&#10;&#10;自動的に生成された説明">
            <a:extLst>
              <a:ext uri="{FF2B5EF4-FFF2-40B4-BE49-F238E27FC236}">
                <a16:creationId xmlns:a16="http://schemas.microsoft.com/office/drawing/2014/main" id="{29EA456E-7A56-464A-6B4F-AB3F63B9FFBF}"/>
              </a:ext>
            </a:extLst>
          </p:cNvPr>
          <p:cNvPicPr>
            <a:picLocks noChangeAspect="1"/>
          </p:cNvPicPr>
          <p:nvPr/>
        </p:nvPicPr>
        <p:blipFill rotWithShape="1">
          <a:blip r:embed="rId4"/>
          <a:srcRect l="2453" t="5416"/>
          <a:stretch/>
        </p:blipFill>
        <p:spPr>
          <a:xfrm>
            <a:off x="6623407" y="1205297"/>
            <a:ext cx="4569410" cy="3322976"/>
          </a:xfrm>
          <a:prstGeom prst="rect">
            <a:avLst/>
          </a:prstGeom>
        </p:spPr>
      </p:pic>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272BE63-6D9E-EE1F-8524-F1D2A0A73F28}"/>
                  </a:ext>
                </a:extLst>
              </p:cNvPr>
              <p:cNvSpPr txBox="1"/>
              <p:nvPr/>
            </p:nvSpPr>
            <p:spPr>
              <a:xfrm>
                <a:off x="879730" y="4514148"/>
                <a:ext cx="4709559" cy="338554"/>
              </a:xfrm>
              <a:prstGeom prst="rect">
                <a:avLst/>
              </a:prstGeom>
              <a:noFill/>
            </p:spPr>
            <p:txBody>
              <a:bodyPr wrap="none" rtlCol="0">
                <a:spAutoFit/>
              </a:bodyPr>
              <a:lstStyle/>
              <a:p>
                <a:r>
                  <a:rPr kumimoji="1" lang="ja-JP" altLang="en-US" sz="1600" dirty="0">
                    <a:latin typeface="Meiryo" panose="020B0604030504040204" pitchFamily="34" charset="-128"/>
                    <a:ea typeface="Meiryo" panose="020B0604030504040204" pitchFamily="34" charset="-128"/>
                  </a:rPr>
                  <a:t>図．帰属クラスター数のヒストグラム（</a:t>
                </a:r>
                <a14:m>
                  <m:oMath xmlns:m="http://schemas.openxmlformats.org/officeDocument/2006/math">
                    <m:r>
                      <a:rPr kumimoji="1" lang="en-US" altLang="ja-JP" sz="1600" i="1" dirty="0" smtClean="0">
                        <a:latin typeface="Cambria Math" panose="02040503050406030204" pitchFamily="18" charset="0"/>
                        <a:ea typeface="Meiryo" panose="020B0604030504040204" pitchFamily="34" charset="-128"/>
                      </a:rPr>
                      <m:t>𝐶</m:t>
                    </m:r>
                    <m:r>
                      <a:rPr kumimoji="1" lang="en-US" altLang="ja-JP" sz="1600" i="1" dirty="0" smtClean="0">
                        <a:latin typeface="Cambria Math" panose="02040503050406030204" pitchFamily="18" charset="0"/>
                        <a:ea typeface="Meiryo" panose="020B0604030504040204" pitchFamily="34" charset="-128"/>
                      </a:rPr>
                      <m:t>=20</m:t>
                    </m:r>
                  </m:oMath>
                </a14:m>
                <a:r>
                  <a:rPr kumimoji="1" lang="ja-JP" altLang="en-US" sz="1600" dirty="0">
                    <a:latin typeface="Meiryo" panose="020B0604030504040204" pitchFamily="34" charset="-128"/>
                    <a:ea typeface="Meiryo" panose="020B0604030504040204" pitchFamily="34" charset="-128"/>
                  </a:rPr>
                  <a:t>）</a:t>
                </a:r>
              </a:p>
            </p:txBody>
          </p:sp>
        </mc:Choice>
        <mc:Fallback xmlns="">
          <p:sp>
            <p:nvSpPr>
              <p:cNvPr id="21" name="テキスト ボックス 20">
                <a:extLst>
                  <a:ext uri="{FF2B5EF4-FFF2-40B4-BE49-F238E27FC236}">
                    <a16:creationId xmlns:a16="http://schemas.microsoft.com/office/drawing/2014/main" id="{F272BE63-6D9E-EE1F-8524-F1D2A0A73F28}"/>
                  </a:ext>
                </a:extLst>
              </p:cNvPr>
              <p:cNvSpPr txBox="1">
                <a:spLocks noRot="1" noChangeAspect="1" noMove="1" noResize="1" noEditPoints="1" noAdjustHandles="1" noChangeArrowheads="1" noChangeShapeType="1" noTextEdit="1"/>
              </p:cNvSpPr>
              <p:nvPr/>
            </p:nvSpPr>
            <p:spPr>
              <a:xfrm>
                <a:off x="879730" y="4514148"/>
                <a:ext cx="4709559" cy="338554"/>
              </a:xfrm>
              <a:prstGeom prst="rect">
                <a:avLst/>
              </a:prstGeom>
              <a:blipFill>
                <a:blip r:embed="rId5"/>
                <a:stretch>
                  <a:fillRect l="-647" t="-3636" b="-2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687B249-A55A-0939-C1EB-07954BD139F2}"/>
                  </a:ext>
                </a:extLst>
              </p:cNvPr>
              <p:cNvSpPr txBox="1"/>
              <p:nvPr/>
            </p:nvSpPr>
            <p:spPr>
              <a:xfrm>
                <a:off x="6238150" y="4524915"/>
                <a:ext cx="5404556" cy="369332"/>
              </a:xfrm>
              <a:prstGeom prst="rect">
                <a:avLst/>
              </a:prstGeom>
              <a:noFill/>
            </p:spPr>
            <p:txBody>
              <a:bodyPr wrap="none" rtlCol="0">
                <a:spAutoFit/>
              </a:bodyPr>
              <a:lstStyle/>
              <a:p>
                <a:r>
                  <a:rPr kumimoji="1" lang="ja-JP" altLang="en-US" dirty="0">
                    <a:latin typeface="Meiryo" panose="020B0604030504040204" pitchFamily="34" charset="-128"/>
                    <a:ea typeface="Meiryo" panose="020B0604030504040204" pitchFamily="34" charset="-128"/>
                  </a:rPr>
                  <a:t>図．帰属クラスター数のヒストグラム（</a:t>
                </a:r>
                <a14:m>
                  <m:oMath xmlns:m="http://schemas.openxmlformats.org/officeDocument/2006/math">
                    <m:r>
                      <a:rPr kumimoji="1" lang="en-US" altLang="ja-JP" i="1" dirty="0" smtClean="0">
                        <a:latin typeface="Cambria Math" panose="02040503050406030204" pitchFamily="18" charset="0"/>
                        <a:ea typeface="Meiryo" panose="020B0604030504040204" pitchFamily="34" charset="-128"/>
                      </a:rPr>
                      <m:t>𝐶</m:t>
                    </m:r>
                    <m:r>
                      <a:rPr kumimoji="1" lang="en-US" altLang="ja-JP" i="1" dirty="0" smtClean="0">
                        <a:latin typeface="Cambria Math" panose="02040503050406030204" pitchFamily="18" charset="0"/>
                        <a:ea typeface="Meiryo" panose="020B0604030504040204" pitchFamily="34" charset="-128"/>
                      </a:rPr>
                      <m:t>=100</m:t>
                    </m:r>
                  </m:oMath>
                </a14:m>
                <a:r>
                  <a:rPr kumimoji="1" lang="ja-JP" altLang="en-US" dirty="0">
                    <a:latin typeface="Meiryo" panose="020B0604030504040204" pitchFamily="34" charset="-128"/>
                    <a:ea typeface="Meiryo" panose="020B0604030504040204" pitchFamily="34" charset="-128"/>
                  </a:rPr>
                  <a:t>）</a:t>
                </a:r>
              </a:p>
            </p:txBody>
          </p:sp>
        </mc:Choice>
        <mc:Fallback xmlns="">
          <p:sp>
            <p:nvSpPr>
              <p:cNvPr id="22" name="テキスト ボックス 21">
                <a:extLst>
                  <a:ext uri="{FF2B5EF4-FFF2-40B4-BE49-F238E27FC236}">
                    <a16:creationId xmlns:a16="http://schemas.microsoft.com/office/drawing/2014/main" id="{5687B249-A55A-0939-C1EB-07954BD139F2}"/>
                  </a:ext>
                </a:extLst>
              </p:cNvPr>
              <p:cNvSpPr txBox="1">
                <a:spLocks noRot="1" noChangeAspect="1" noMove="1" noResize="1" noEditPoints="1" noAdjustHandles="1" noChangeArrowheads="1" noChangeShapeType="1" noTextEdit="1"/>
              </p:cNvSpPr>
              <p:nvPr/>
            </p:nvSpPr>
            <p:spPr>
              <a:xfrm>
                <a:off x="6238150" y="4524915"/>
                <a:ext cx="5404556" cy="369332"/>
              </a:xfrm>
              <a:prstGeom prst="rect">
                <a:avLst/>
              </a:prstGeom>
              <a:blipFill>
                <a:blip r:embed="rId6"/>
                <a:stretch>
                  <a:fillRect l="-902" t="-4918" r="-33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5713028-72EC-F037-1449-642079369A6B}"/>
                  </a:ext>
                </a:extLst>
              </p:cNvPr>
              <p:cNvSpPr txBox="1"/>
              <p:nvPr/>
            </p:nvSpPr>
            <p:spPr>
              <a:xfrm>
                <a:off x="430025" y="4894247"/>
                <a:ext cx="10689016" cy="842538"/>
              </a:xfrm>
              <a:prstGeom prst="rect">
                <a:avLst/>
              </a:prstGeom>
              <a:noFill/>
            </p:spPr>
            <p:txBody>
              <a:bodyPr wrap="none" rtlCol="0">
                <a:spAutoFit/>
              </a:bodyPr>
              <a:lstStyle/>
              <a:p>
                <a:pPr marL="285750" indent="-285750">
                  <a:lnSpc>
                    <a:spcPts val="3000"/>
                  </a:lnSpc>
                  <a:buFont typeface="Arial" panose="020B0604020202020204" pitchFamily="34" charset="0"/>
                  <a:buChar char="•"/>
                </a:pPr>
                <a14:m>
                  <m:oMath xmlns:m="http://schemas.openxmlformats.org/officeDocument/2006/math">
                    <m:r>
                      <a:rPr kumimoji="1" lang="en-US" altLang="ja-JP" sz="2000" i="1" dirty="0" smtClean="0">
                        <a:latin typeface="Cambria Math" panose="02040503050406030204" pitchFamily="18" charset="0"/>
                        <a:ea typeface="Meiryo" panose="020B0604030504040204" pitchFamily="34" charset="-128"/>
                      </a:rPr>
                      <m:t>𝐶</m:t>
                    </m:r>
                    <m:r>
                      <a:rPr kumimoji="1" lang="en-US" altLang="ja-JP" sz="2000" i="1" dirty="0" smtClean="0">
                        <a:latin typeface="Cambria Math" panose="02040503050406030204" pitchFamily="18" charset="0"/>
                        <a:ea typeface="Meiryo" panose="020B0604030504040204" pitchFamily="34" charset="-128"/>
                      </a:rPr>
                      <m:t>=100 </m:t>
                    </m:r>
                  </m:oMath>
                </a14:m>
                <a:r>
                  <a:rPr kumimoji="1" lang="ja-JP" altLang="en-US" sz="2000" dirty="0">
                    <a:latin typeface="Meiryo" panose="020B0604030504040204" pitchFamily="34" charset="-128"/>
                    <a:ea typeface="Meiryo" panose="020B0604030504040204" pitchFamily="34" charset="-128"/>
                  </a:rPr>
                  <a:t>ではすべてのクラスターに帰属するユーザーの割合（オーバーラップ）が大きい</a:t>
                </a:r>
                <a:endParaRPr kumimoji="1" lang="en-US" altLang="ja-JP" sz="2000" dirty="0">
                  <a:latin typeface="Meiryo" panose="020B0604030504040204" pitchFamily="34" charset="-128"/>
                  <a:ea typeface="Meiryo" panose="020B0604030504040204" pitchFamily="34" charset="-128"/>
                </a:endParaRPr>
              </a:p>
              <a:p>
                <a:pPr marL="285750" indent="-285750">
                  <a:lnSpc>
                    <a:spcPts val="3000"/>
                  </a:lnSpc>
                  <a:buFont typeface="Arial" panose="020B0604020202020204" pitchFamily="34" charset="0"/>
                  <a:buChar char="•"/>
                </a:pPr>
                <a:r>
                  <a:rPr lang="ja-JP" altLang="en-US" sz="2000" dirty="0">
                    <a:latin typeface="Meiryo" panose="020B0604030504040204" pitchFamily="34" charset="-128"/>
                    <a:ea typeface="Meiryo" panose="020B0604030504040204" pitchFamily="34" charset="-128"/>
                  </a:rPr>
                  <a:t>いずれの結果においても，一部のクラスターに帰属するユーザーが一定割合存在する</a:t>
                </a:r>
                <a:endParaRPr kumimoji="1" lang="ja-JP" altLang="en-US" sz="2000" dirty="0">
                  <a:latin typeface="Meiryo" panose="020B0604030504040204" pitchFamily="34" charset="-128"/>
                  <a:ea typeface="Meiryo" panose="020B0604030504040204" pitchFamily="34" charset="-128"/>
                </a:endParaRPr>
              </a:p>
            </p:txBody>
          </p:sp>
        </mc:Choice>
        <mc:Fallback xmlns="">
          <p:sp>
            <p:nvSpPr>
              <p:cNvPr id="23" name="テキスト ボックス 22">
                <a:extLst>
                  <a:ext uri="{FF2B5EF4-FFF2-40B4-BE49-F238E27FC236}">
                    <a16:creationId xmlns:a16="http://schemas.microsoft.com/office/drawing/2014/main" id="{85713028-72EC-F037-1449-642079369A6B}"/>
                  </a:ext>
                </a:extLst>
              </p:cNvPr>
              <p:cNvSpPr txBox="1">
                <a:spLocks noRot="1" noChangeAspect="1" noMove="1" noResize="1" noEditPoints="1" noAdjustHandles="1" noChangeArrowheads="1" noChangeShapeType="1" noTextEdit="1"/>
              </p:cNvSpPr>
              <p:nvPr/>
            </p:nvSpPr>
            <p:spPr>
              <a:xfrm>
                <a:off x="430025" y="4894247"/>
                <a:ext cx="10689016" cy="842538"/>
              </a:xfrm>
              <a:prstGeom prst="rect">
                <a:avLst/>
              </a:prstGeom>
              <a:blipFill>
                <a:blip r:embed="rId7"/>
                <a:stretch>
                  <a:fillRect l="-513" b="-11594"/>
                </a:stretch>
              </a:blipFill>
            </p:spPr>
            <p:txBody>
              <a:bodyPr/>
              <a:lstStyle/>
              <a:p>
                <a:r>
                  <a:rPr lang="ja-JP" altLang="en-US">
                    <a:noFill/>
                  </a:rPr>
                  <a:t> </a:t>
                </a:r>
              </a:p>
            </p:txBody>
          </p:sp>
        </mc:Fallback>
      </mc:AlternateContent>
      <p:sp>
        <p:nvSpPr>
          <p:cNvPr id="24" name="角丸四角形 23">
            <a:extLst>
              <a:ext uri="{FF2B5EF4-FFF2-40B4-BE49-F238E27FC236}">
                <a16:creationId xmlns:a16="http://schemas.microsoft.com/office/drawing/2014/main" id="{C269E74F-5DD9-E822-8786-E4D7D8168C32}"/>
              </a:ext>
            </a:extLst>
          </p:cNvPr>
          <p:cNvSpPr/>
          <p:nvPr/>
        </p:nvSpPr>
        <p:spPr>
          <a:xfrm>
            <a:off x="430025" y="5736785"/>
            <a:ext cx="11324170" cy="984690"/>
          </a:xfrm>
          <a:prstGeom prst="roundRect">
            <a:avLst>
              <a:gd name="adj" fmla="val 177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dirty="0">
                <a:latin typeface="Meiryo" panose="020B0604030504040204" pitchFamily="34" charset="-128"/>
                <a:ea typeface="Meiryo" panose="020B0604030504040204" pitchFamily="34" charset="-128"/>
              </a:rPr>
              <a:t>提案法は重複の多いデータにおいて，平均的な嗜好パターンのユーザーと特殊な嗜好パターンに二分するように作用し，推薦性能を維持できる</a:t>
            </a:r>
          </a:p>
        </p:txBody>
      </p:sp>
    </p:spTree>
    <p:extLst>
      <p:ext uri="{BB962C8B-B14F-4D97-AF65-F5344CB8AC3E}">
        <p14:creationId xmlns:p14="http://schemas.microsoft.com/office/powerpoint/2010/main" val="1445586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03126" y="146739"/>
            <a:ext cx="10517274" cy="1033668"/>
          </a:xfrm>
        </p:spPr>
        <p:txBody>
          <a:bodyPr>
            <a:normAutofit/>
          </a:bodyPr>
          <a:lstStyle/>
          <a:p>
            <a:r>
              <a:rPr lang="ja-JP" altLang="en-US" sz="4000" dirty="0">
                <a:solidFill>
                  <a:srgbClr val="FFFFFF"/>
                </a:solidFill>
                <a:latin typeface="Meiryo" panose="020B0604030504040204" pitchFamily="34" charset="-128"/>
                <a:ea typeface="Meiryo" panose="020B0604030504040204" pitchFamily="34" charset="-128"/>
                <a:cs typeface="Arial" panose="020B0604020202020204" pitchFamily="34" charset="0"/>
              </a:rPr>
              <a:t>使用データ</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MovieLens-100k</a:t>
            </a:r>
            <a:r>
              <a:rPr lang="ja-JP" altLang="en-US" sz="40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ML</a:t>
            </a:r>
            <a:r>
              <a:rPr lang="ja-JP" altLang="en-US" sz="40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dirty="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101598" y="1390729"/>
                <a:ext cx="11988800" cy="1180407"/>
              </a:xfrm>
            </p:spPr>
            <p:txBody>
              <a:bodyPr anchor="t">
                <a:noAutofit/>
              </a:bodyPr>
              <a:lstStyle/>
              <a:p>
                <a:pPr marL="0" indent="0" algn="just">
                  <a:buNone/>
                </a:pP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ミネソタ大学のチームによって</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発表された</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10</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万個の</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映画の</a:t>
                </a:r>
                <a14:m>
                  <m:oMath xmlns:m="http://schemas.openxmlformats.org/officeDocument/2006/math">
                    <m:r>
                      <a:rPr lang="en-US" altLang="ja-JP" sz="2200" b="0" i="1" smtClean="0">
                        <a:solidFill>
                          <a:prstClr val="black"/>
                        </a:solidFill>
                        <a:latin typeface="Cambria Math" panose="02040503050406030204" pitchFamily="18" charset="0"/>
                        <a:cs typeface="Arial" panose="020B0604020202020204" pitchFamily="34" charset="0"/>
                      </a:rPr>
                      <m:t>5</m:t>
                    </m:r>
                  </m:oMath>
                </a14:m>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段階評価を</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含むデータ</a:t>
                </a:r>
                <a:endPar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0" indent="0" algn="just">
                  <a:buNone/>
                </a:pP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 </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以下の</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2</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種類の前処理を加え，</a:t>
                </a:r>
                <a:r>
                  <a:rPr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ニ値化を行った</a:t>
                </a: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ML</a:t>
                </a:r>
                <a:r>
                  <a:rPr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データセット</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と</a:t>
                </a:r>
                <a:r>
                  <a:rPr lang="ja-JP" altLang="en-US" sz="2400">
                    <a:solidFill>
                      <a:srgbClr val="0070C0"/>
                    </a:solidFill>
                    <a:latin typeface="Meiryo" panose="020B0604030504040204" pitchFamily="34" charset="-128"/>
                    <a:ea typeface="Meiryo" panose="020B0604030504040204" pitchFamily="34" charset="-128"/>
                    <a:cs typeface="Arial" panose="020B0604020202020204" pitchFamily="34" charset="0"/>
                  </a:rPr>
                  <a:t>ニ値化を行わない</a:t>
                </a:r>
                <a:r>
                  <a:rPr lang="en-US" altLang="ja-JP" sz="2400" dirty="0">
                    <a:solidFill>
                      <a:srgbClr val="0070C0"/>
                    </a:solidFill>
                    <a:latin typeface="Meiryo" panose="020B0604030504040204" pitchFamily="34" charset="-128"/>
                    <a:ea typeface="Meiryo" panose="020B0604030504040204" pitchFamily="34" charset="-128"/>
                    <a:cs typeface="Arial" panose="020B0604020202020204" pitchFamily="34" charset="0"/>
                  </a:rPr>
                  <a:t>ML</a:t>
                </a:r>
                <a:r>
                  <a:rPr lang="ja-JP" altLang="en-US" sz="2400">
                    <a:solidFill>
                      <a:srgbClr val="0070C0"/>
                    </a:solidFill>
                    <a:latin typeface="Meiryo" panose="020B0604030504040204" pitchFamily="34" charset="-128"/>
                    <a:ea typeface="Meiryo" panose="020B0604030504040204" pitchFamily="34" charset="-128"/>
                    <a:cs typeface="Arial" panose="020B0604020202020204" pitchFamily="34" charset="0"/>
                  </a:rPr>
                  <a:t>データセット</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を作成し，各々の約</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10</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％をテストデータとして未評価値に変換．</a:t>
                </a:r>
                <a:endParaRPr lang="en"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コンテンツ プレースホルダー 2">
                <a:extLst>
                  <a:ext uri="{FF2B5EF4-FFF2-40B4-BE49-F238E27FC236}">
                    <a16:creationId xmlns:a16="http://schemas.microsoft.com/office/drawing/2014/main" id="{0A96AFBA-5929-C64A-BF37-76F657C0049A}"/>
                  </a:ext>
                </a:extLst>
              </p:cNvPr>
              <p:cNvSpPr>
                <a:spLocks noGrp="1" noRot="1" noChangeAspect="1" noMove="1" noResize="1" noEditPoints="1" noAdjustHandles="1" noChangeArrowheads="1" noChangeShapeType="1" noTextEdit="1"/>
              </p:cNvSpPr>
              <p:nvPr>
                <p:ph idx="1"/>
              </p:nvPr>
            </p:nvSpPr>
            <p:spPr>
              <a:xfrm>
                <a:off x="101598" y="1390729"/>
                <a:ext cx="11988800" cy="1180407"/>
              </a:xfrm>
              <a:blipFill>
                <a:blip r:embed="rId3"/>
                <a:stretch>
                  <a:fillRect l="-847" t="-5319" r="-847" b="-12766"/>
                </a:stretch>
              </a:blipFill>
            </p:spPr>
            <p:txBody>
              <a:bodyPr/>
              <a:lstStyle/>
              <a:p>
                <a:r>
                  <a:rPr lang="ja-JP" altLang="en-US">
                    <a:noFill/>
                  </a:rPr>
                  <a:t> </a:t>
                </a:r>
              </a:p>
            </p:txBody>
          </p:sp>
        </mc:Fallback>
      </mc:AlternateContent>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448800" y="6470299"/>
            <a:ext cx="2743200" cy="365125"/>
          </a:xfrm>
        </p:spPr>
        <p:txBody>
          <a:bodyPr/>
          <a:lstStyle/>
          <a:p>
            <a:fld id="{78AECBA7-237D-9E43-83D3-4A5C497A0C00}" type="slidenum">
              <a:rPr kumimoji="1" lang="ja-JP" altLang="en-US" smtClean="0">
                <a:latin typeface="Meiryo" panose="020B0604030504040204" pitchFamily="34" charset="-128"/>
                <a:ea typeface="Meiryo" panose="020B0604030504040204" pitchFamily="34" charset="-128"/>
                <a:cs typeface="Arial" panose="020B0604020202020204" pitchFamily="34" charset="0"/>
              </a:rPr>
              <a:t>21</a:t>
            </a:fld>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E78D7D27-254D-EBCE-1CB2-33E61600908C}"/>
                  </a:ext>
                </a:extLst>
              </p:cNvPr>
              <p:cNvGraphicFramePr>
                <a:graphicFrameLocks noGrp="1"/>
              </p:cNvGraphicFramePr>
              <p:nvPr>
                <p:extLst>
                  <p:ext uri="{D42A27DB-BD31-4B8C-83A1-F6EECF244321}">
                    <p14:modId xmlns:p14="http://schemas.microsoft.com/office/powerpoint/2010/main" val="1339138487"/>
                  </p:ext>
                </p:extLst>
              </p:nvPr>
            </p:nvGraphicFramePr>
            <p:xfrm>
              <a:off x="462454" y="3084193"/>
              <a:ext cx="11098926" cy="3559628"/>
            </p:xfrm>
            <a:graphic>
              <a:graphicData uri="http://schemas.openxmlformats.org/drawingml/2006/table">
                <a:tbl>
                  <a:tblPr firstRow="1" bandRow="1">
                    <a:tableStyleId>{5C22544A-7EE6-4342-B048-85BDC9FD1C3A}</a:tableStyleId>
                  </a:tblPr>
                  <a:tblGrid>
                    <a:gridCol w="1758180">
                      <a:extLst>
                        <a:ext uri="{9D8B030D-6E8A-4147-A177-3AD203B41FA5}">
                          <a16:colId xmlns:a16="http://schemas.microsoft.com/office/drawing/2014/main" val="3786877352"/>
                        </a:ext>
                      </a:extLst>
                    </a:gridCol>
                    <a:gridCol w="4819579">
                      <a:extLst>
                        <a:ext uri="{9D8B030D-6E8A-4147-A177-3AD203B41FA5}">
                          <a16:colId xmlns:a16="http://schemas.microsoft.com/office/drawing/2014/main" val="2470306429"/>
                        </a:ext>
                      </a:extLst>
                    </a:gridCol>
                    <a:gridCol w="4521167">
                      <a:extLst>
                        <a:ext uri="{9D8B030D-6E8A-4147-A177-3AD203B41FA5}">
                          <a16:colId xmlns:a16="http://schemas.microsoft.com/office/drawing/2014/main" val="1945950261"/>
                        </a:ext>
                      </a:extLst>
                    </a:gridCol>
                  </a:tblGrid>
                  <a:tr h="687465">
                    <a:tc>
                      <a:txBody>
                        <a:bodyPr/>
                        <a:lstStyle/>
                        <a:p>
                          <a:pPr algn="ct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FF0000"/>
                              </a:solidFill>
                              <a:latin typeface="Meiryo" panose="020B0604030504040204" pitchFamily="34" charset="-128"/>
                              <a:ea typeface="Meiryo" panose="020B0604030504040204" pitchFamily="34" charset="-128"/>
                            </a:rPr>
                            <a:t>ニ値化を行った</a:t>
                          </a:r>
                          <a:r>
                            <a:rPr kumimoji="1" lang="en-US" altLang="ja-JP" sz="2000" dirty="0">
                              <a:solidFill>
                                <a:srgbClr val="FF0000"/>
                              </a:solidFill>
                              <a:latin typeface="Meiryo" panose="020B0604030504040204" pitchFamily="34" charset="-128"/>
                              <a:ea typeface="Meiryo" panose="020B0604030504040204" pitchFamily="34" charset="-128"/>
                            </a:rPr>
                            <a:t>ML</a:t>
                          </a:r>
                          <a:endParaRPr kumimoji="1" lang="ja-JP" altLang="en-US" sz="2000">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0070C0"/>
                              </a:solidFill>
                              <a:latin typeface="Meiryo" panose="020B0604030504040204" pitchFamily="34" charset="-128"/>
                              <a:ea typeface="Meiryo" panose="020B0604030504040204" pitchFamily="34" charset="-128"/>
                            </a:rPr>
                            <a:t>ニ値化を行わない</a:t>
                          </a:r>
                          <a:r>
                            <a:rPr kumimoji="1" lang="en-US" altLang="ja-JP" sz="2000" dirty="0">
                              <a:solidFill>
                                <a:srgbClr val="0070C0"/>
                              </a:solidFill>
                              <a:latin typeface="Meiryo" panose="020B0604030504040204" pitchFamily="34" charset="-128"/>
                              <a:ea typeface="Meiryo" panose="020B0604030504040204" pitchFamily="34" charset="-128"/>
                            </a:rPr>
                            <a:t>ML</a:t>
                          </a:r>
                          <a:endParaRPr kumimoji="1" lang="ja-JP" altLang="en-US" sz="2000">
                            <a:solidFill>
                              <a:srgbClr val="0070C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021793"/>
                      </a:ext>
                    </a:extLst>
                  </a:tr>
                  <a:tr h="1129963">
                    <a:tc>
                      <a:txBody>
                        <a:bodyPr/>
                        <a:lstStyle/>
                        <a:p>
                          <a:pPr algn="l"/>
                          <a:r>
                            <a:rPr kumimoji="1" lang="ja-JP" altLang="en-US" sz="2000" dirty="0">
                              <a:latin typeface="Meiryo" panose="020B0604030504040204" pitchFamily="34" charset="-128"/>
                              <a:ea typeface="Meiryo" panose="020B0604030504040204" pitchFamily="34" charset="-128"/>
                            </a:rPr>
                            <a:t>データの</a:t>
                          </a:r>
                          <a:br>
                            <a:rPr kumimoji="1" lang="en-US" altLang="ja-JP" sz="2000" dirty="0">
                              <a:latin typeface="Meiryo" panose="020B0604030504040204" pitchFamily="34" charset="-128"/>
                              <a:ea typeface="Meiryo" panose="020B0604030504040204" pitchFamily="34" charset="-128"/>
                            </a:rPr>
                          </a:br>
                          <a:r>
                            <a:rPr kumimoji="1" lang="ja-JP" altLang="en-US" sz="2000" dirty="0">
                              <a:latin typeface="Meiryo" panose="020B0604030504040204" pitchFamily="34" charset="-128"/>
                              <a:ea typeface="Meiryo" panose="020B0604030504040204" pitchFamily="34" charset="-128"/>
                            </a:rPr>
                            <a:t>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以上の映画を評価した</a:t>
                          </a:r>
                          <a:r>
                            <a:rPr kumimoji="1" lang="en-US" altLang="ja-JP" sz="2000" dirty="0">
                              <a:latin typeface="Meiryo" panose="020B0604030504040204" pitchFamily="34" charset="-128"/>
                              <a:ea typeface="Meiryo" panose="020B0604030504040204" pitchFamily="34" charset="-128"/>
                            </a:rPr>
                            <a:t>690</a:t>
                          </a:r>
                          <a:r>
                            <a:rPr kumimoji="1" lang="ja-JP" altLang="en-US" sz="2000">
                              <a:latin typeface="Meiryo" panose="020B0604030504040204" pitchFamily="34" charset="-128"/>
                              <a:ea typeface="Meiryo" panose="020B0604030504040204" pitchFamily="34" charset="-128"/>
                            </a:rPr>
                            <a:t>ユーザーと，</a:t>
                          </a:r>
                          <a:endParaRPr kumimoji="1" lang="en-US" altLang="ja-JP" sz="2000" dirty="0">
                            <a:latin typeface="Meiryo" panose="020B0604030504040204" pitchFamily="34" charset="-128"/>
                            <a:ea typeface="Meiryo" panose="020B0604030504040204" pitchFamily="34" charset="-128"/>
                          </a:endParaRPr>
                        </a:p>
                        <a:p>
                          <a:r>
                            <a:rPr kumimoji="1" lang="en-US" altLang="ja-JP" sz="2000" dirty="0">
                              <a:latin typeface="Meiryo" panose="020B0604030504040204" pitchFamily="34" charset="-128"/>
                              <a:ea typeface="Meiryo" panose="020B0604030504040204" pitchFamily="34" charset="-128"/>
                            </a:rPr>
                            <a:t>50</a:t>
                          </a:r>
                          <a:r>
                            <a:rPr kumimoji="1" lang="ja-JP" altLang="en-US" sz="2000">
                              <a:latin typeface="Meiryo" panose="020B0604030504040204" pitchFamily="34" charset="-128"/>
                              <a:ea typeface="Meiryo" panose="020B0604030504040204" pitchFamily="34" charset="-128"/>
                            </a:rPr>
                            <a:t>以上のユーザーに評価された</a:t>
                          </a:r>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種類の映画を抽出．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Meiryo" panose="020B0604030504040204" pitchFamily="34" charset="-128"/>
                              <a:ea typeface="Meiryo" panose="020B0604030504040204" pitchFamily="34" charset="-128"/>
                            </a:rPr>
                            <a:t>データの抽出は行わなず，</a:t>
                          </a:r>
                          <a:endParaRPr kumimoji="1" lang="en-US" altLang="ja-JP" sz="2000" dirty="0">
                            <a:solidFill>
                              <a:schemeClr val="tx1"/>
                            </a:solidFill>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Meiryo" panose="020B0604030504040204" pitchFamily="34" charset="-128"/>
                              <a:ea typeface="Meiryo" panose="020B0604030504040204" pitchFamily="34" charset="-128"/>
                            </a:rPr>
                            <a:t>すべてのデータを使用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127650"/>
                      </a:ext>
                    </a:extLst>
                  </a:tr>
                  <a:tr h="988695">
                    <a:tc>
                      <a:txBody>
                        <a:bodyPr/>
                        <a:lstStyle/>
                        <a:p>
                          <a:r>
                            <a:rPr kumimoji="1" lang="ja-JP" altLang="en-US" sz="2000">
                              <a:latin typeface="Meiryo" panose="020B0604030504040204" pitchFamily="34" charset="-128"/>
                              <a:ea typeface="Meiryo" panose="020B0604030504040204" pitchFamily="34" charset="-128"/>
                            </a:rPr>
                            <a:t>ニ値化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2000" dirty="0">
                              <a:latin typeface="Meiryo" panose="020B0604030504040204" pitchFamily="34" charset="-128"/>
                              <a:ea typeface="Meiryo" panose="020B0604030504040204" pitchFamily="34" charset="-128"/>
                              <a:cs typeface="Arial" panose="020B0604020202020204" pitchFamily="34" charset="0"/>
                            </a:rPr>
                            <a:t>ユーザー</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𝑖</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の映画</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𝑗</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に対する評価が</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r>
                            <a:rPr lang="en-US" altLang="ja-JP" sz="2000" b="1" dirty="0">
                              <a:latin typeface="Meiryo" panose="020B0604030504040204" pitchFamily="34" charset="-128"/>
                              <a:ea typeface="Meiryo" panose="020B0604030504040204" pitchFamily="34" charset="-128"/>
                              <a:cs typeface="Arial" panose="020B0604020202020204" pitchFamily="34" charset="0"/>
                            </a:rPr>
                            <a:t>4</a:t>
                          </a:r>
                          <a:r>
                            <a:rPr lang="ja-JP" altLang="en-US" sz="2000" b="1" dirty="0">
                              <a:latin typeface="Meiryo" panose="020B0604030504040204" pitchFamily="34" charset="-128"/>
                              <a:ea typeface="Meiryo" panose="020B0604030504040204" pitchFamily="34" charset="-128"/>
                              <a:cs typeface="Arial" panose="020B0604020202020204" pitchFamily="34" charset="0"/>
                            </a:rPr>
                            <a:t>以上の場合</a:t>
                          </a:r>
                          <a:r>
                            <a:rPr lang="en" altLang="ja-JP" sz="2000" b="1"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b="0" i="1">
                                      <a:solidFill>
                                        <a:prstClr val="black"/>
                                      </a:solidFill>
                                      <a:latin typeface="Cambria Math" panose="02040503050406030204" pitchFamily="18" charset="0"/>
                                    </a:rPr>
                                  </m:ctrlPr>
                                </m:sSubPr>
                                <m:e>
                                  <m:r>
                                    <a:rPr lang="en-US" altLang="ja-JP" sz="2000" b="0" i="1">
                                      <a:solidFill>
                                        <a:prstClr val="black"/>
                                      </a:solidFill>
                                      <a:latin typeface="Cambria Math" panose="02040503050406030204" pitchFamily="18" charset="0"/>
                                    </a:rPr>
                                    <m:t>𝑟</m:t>
                                  </m:r>
                                </m:e>
                                <m:sub>
                                  <m:r>
                                    <a:rPr lang="en-US" altLang="ja-JP" sz="2000" b="0" i="1">
                                      <a:solidFill>
                                        <a:prstClr val="black"/>
                                      </a:solidFill>
                                      <a:latin typeface="Cambria Math" panose="02040503050406030204" pitchFamily="18" charset="0"/>
                                    </a:rPr>
                                    <m:t>𝑖𝑗</m:t>
                                  </m:r>
                                </m:sub>
                              </m:sSub>
                              <m:r>
                                <a:rPr lang="en-US" altLang="ja-JP" sz="2000" b="0" i="0" smtClean="0">
                                  <a:solidFill>
                                    <a:prstClr val="black"/>
                                  </a:solidFill>
                                  <a:latin typeface="Cambria Math" panose="02040503050406030204" pitchFamily="18" charset="0"/>
                                </a:rPr>
                                <m:t>=1</m:t>
                              </m:r>
                            </m:oMath>
                          </a14:m>
                          <a:r>
                            <a:rPr lang="en" altLang="ja-JP" sz="2000" dirty="0">
                              <a:latin typeface="Meiryo" panose="020B0604030504040204" pitchFamily="34" charset="-128"/>
                              <a:ea typeface="Meiryo" panose="020B0604030504040204" pitchFamily="34" charset="-128"/>
                              <a:cs typeface="Arial" panose="020B0604020202020204" pitchFamily="34" charset="0"/>
                            </a:rPr>
                            <a:t>,</a:t>
                          </a:r>
                        </a:p>
                        <a:p>
                          <a14:m>
                            <m:oMath xmlns:m="http://schemas.openxmlformats.org/officeDocument/2006/math">
                              <m:r>
                                <a:rPr lang="en-US" altLang="ja-JP" sz="2000" b="1" i="1" smtClean="0">
                                  <a:latin typeface="Cambria Math" panose="02040503050406030204" pitchFamily="18" charset="0"/>
                                  <a:cs typeface="Arial" panose="020B0604020202020204" pitchFamily="34" charset="0"/>
                                </a:rPr>
                                <m:t>𝟑</m:t>
                              </m:r>
                            </m:oMath>
                          </a14:m>
                          <a:r>
                            <a:rPr lang="ja-JP" altLang="en-US" sz="2000" b="1" dirty="0">
                              <a:latin typeface="Meiryo" panose="020B0604030504040204" pitchFamily="34" charset="-128"/>
                              <a:ea typeface="Meiryo" panose="020B0604030504040204" pitchFamily="34" charset="-128"/>
                              <a:cs typeface="Arial" panose="020B0604020202020204" pitchFamily="34" charset="0"/>
                            </a:rPr>
                            <a:t>以下の場合</a:t>
                          </a:r>
                          <a:r>
                            <a:rPr lang="en" altLang="ja-JP" sz="2000" b="1"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b="0" i="1">
                                      <a:solidFill>
                                        <a:prstClr val="black"/>
                                      </a:solidFill>
                                      <a:latin typeface="Cambria Math" panose="02040503050406030204" pitchFamily="18" charset="0"/>
                                    </a:rPr>
                                  </m:ctrlPr>
                                </m:sSubPr>
                                <m:e>
                                  <m:r>
                                    <a:rPr lang="en-US" altLang="ja-JP" sz="2000" b="0" i="1">
                                      <a:solidFill>
                                        <a:prstClr val="black"/>
                                      </a:solidFill>
                                      <a:latin typeface="Cambria Math" panose="02040503050406030204" pitchFamily="18" charset="0"/>
                                    </a:rPr>
                                    <m:t>𝑟</m:t>
                                  </m:r>
                                </m:e>
                                <m:sub>
                                  <m:r>
                                    <a:rPr lang="en-US" altLang="ja-JP" sz="2000" b="0" i="1">
                                      <a:solidFill>
                                        <a:prstClr val="black"/>
                                      </a:solidFill>
                                      <a:latin typeface="Cambria Math" panose="02040503050406030204" pitchFamily="18" charset="0"/>
                                    </a:rPr>
                                    <m:t>𝑖𝑗</m:t>
                                  </m:r>
                                </m:sub>
                              </m:sSub>
                              <m:r>
                                <a:rPr lang="en-US" altLang="ja-JP" sz="2000" b="0" i="1">
                                  <a:solidFill>
                                    <a:prstClr val="black"/>
                                  </a:solidFill>
                                  <a:latin typeface="Cambria Math" panose="02040503050406030204" pitchFamily="18" charset="0"/>
                                </a:rPr>
                                <m:t>=0</m:t>
                              </m:r>
                            </m:oMath>
                          </a14:m>
                          <a:r>
                            <a:rPr kumimoji="1" lang="ja-JP" altLang="en-US"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1" lang="en-US" altLang="ja-JP"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a:latin typeface="Meiryo" panose="020B0604030504040204" pitchFamily="34" charset="-128"/>
                              <a:ea typeface="Meiryo" panose="020B0604030504040204" pitchFamily="34" charset="-128"/>
                            </a:rPr>
                            <a:t>元の</a:t>
                          </a:r>
                          <a:r>
                            <a:rPr kumimoji="1" lang="en-US" altLang="ja-JP" sz="2000" dirty="0">
                              <a:latin typeface="Meiryo" panose="020B0604030504040204" pitchFamily="34" charset="-128"/>
                              <a:ea typeface="Meiryo" panose="020B0604030504040204" pitchFamily="34" charset="-128"/>
                            </a:rPr>
                            <a:t>5</a:t>
                          </a:r>
                          <a:r>
                            <a:rPr kumimoji="1" lang="ja-JP" altLang="en-US" sz="2000">
                              <a:latin typeface="Meiryo" panose="020B0604030504040204" pitchFamily="34" charset="-128"/>
                              <a:ea typeface="Meiryo" panose="020B0604030504040204" pitchFamily="34" charset="-128"/>
                            </a:rPr>
                            <a:t>段階評価のまま使用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606675"/>
                      </a:ext>
                    </a:extLst>
                  </a:tr>
                  <a:tr h="687465">
                    <a:tc>
                      <a:txBody>
                        <a:bodyPr/>
                        <a:lstStyle/>
                        <a:p>
                          <a:r>
                            <a:rPr kumimoji="1" lang="ja-JP" altLang="en-US" sz="2000">
                              <a:latin typeface="Meiryo" panose="020B0604030504040204" pitchFamily="34" charset="-128"/>
                              <a:ea typeface="Meiryo" panose="020B0604030504040204" pitchFamily="34" charset="-128"/>
                            </a:rPr>
                            <a:t>未評価値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sSub>
                                <m:sSubPr>
                                  <m:ctrlPr>
                                    <a:rPr lang="en-US" altLang="ja-JP" sz="2000" b="0" i="1" smtClean="0">
                                      <a:solidFill>
                                        <a:prstClr val="black"/>
                                      </a:solidFill>
                                      <a:latin typeface="Cambria Math" panose="02040503050406030204" pitchFamily="18" charset="0"/>
                                    </a:rPr>
                                  </m:ctrlPr>
                                </m:sSubPr>
                                <m:e>
                                  <m:r>
                                    <a:rPr lang="en-US" altLang="ja-JP" sz="2000" b="0" i="1">
                                      <a:solidFill>
                                        <a:prstClr val="black"/>
                                      </a:solidFill>
                                      <a:latin typeface="Cambria Math" panose="02040503050406030204" pitchFamily="18" charset="0"/>
                                    </a:rPr>
                                    <m:t>𝑟</m:t>
                                  </m:r>
                                </m:e>
                                <m:sub>
                                  <m:r>
                                    <a:rPr lang="en-US" altLang="ja-JP" sz="2000" b="0" i="1">
                                      <a:solidFill>
                                        <a:prstClr val="black"/>
                                      </a:solidFill>
                                      <a:latin typeface="Cambria Math" panose="02040503050406030204" pitchFamily="18" charset="0"/>
                                    </a:rPr>
                                    <m:t>𝑖𝑗</m:t>
                                  </m:r>
                                </m:sub>
                              </m:sSub>
                              <m:r>
                                <a:rPr lang="en-US" altLang="ja-JP" sz="2000" b="0" i="1">
                                  <a:solidFill>
                                    <a:prstClr val="black"/>
                                  </a:solidFill>
                                  <a:latin typeface="Cambria Math" panose="02040503050406030204" pitchFamily="18" charset="0"/>
                                </a:rPr>
                                <m:t>=0</m:t>
                              </m:r>
                              <m:r>
                                <a:rPr lang="en-US" altLang="ja-JP" sz="2000" b="0" i="1" smtClean="0">
                                  <a:solidFill>
                                    <a:prstClr val="black"/>
                                  </a:solidFill>
                                  <a:latin typeface="Cambria Math" panose="02040503050406030204" pitchFamily="18" charset="0"/>
                                </a:rPr>
                                <m:t>.</m:t>
                              </m:r>
                              <m:r>
                                <a:rPr lang="en-US" altLang="ja-JP" sz="2000" b="0" i="1">
                                  <a:solidFill>
                                    <a:prstClr val="black"/>
                                  </a:solidFill>
                                  <a:latin typeface="Cambria Math" panose="02040503050406030204" pitchFamily="18" charset="0"/>
                                </a:rPr>
                                <m:t>5</m:t>
                              </m:r>
                            </m:oMath>
                          </a14:m>
                          <a:r>
                            <a:rPr kumimoji="1" lang="ja-JP" altLang="en-US"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に変換．</a:t>
                          </a:r>
                          <a:endParaRPr kumimoji="1" lang="ja-JP" altLang="en-US" sz="20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kern="1200" dirty="0">
                              <a:solidFill>
                                <a:schemeClr val="dk1"/>
                              </a:solidFill>
                              <a:effectLst/>
                              <a:latin typeface="Meiryo" panose="020B0604030504040204" pitchFamily="34" charset="-128"/>
                              <a:ea typeface="Meiryo" panose="020B0604030504040204" pitchFamily="34" charset="-128"/>
                              <a:cs typeface="+mn-cs"/>
                            </a:rPr>
                            <a:t>各ユーザーの</a:t>
                          </a:r>
                          <a:r>
                            <a:rPr kumimoji="1" lang="ja-JP" altLang="en-US" sz="2000" b="1" kern="1200" dirty="0">
                              <a:solidFill>
                                <a:schemeClr val="dk1"/>
                              </a:solidFill>
                              <a:effectLst/>
                              <a:latin typeface="Meiryo" panose="020B0604030504040204" pitchFamily="34" charset="-128"/>
                              <a:ea typeface="Meiryo" panose="020B0604030504040204" pitchFamily="34" charset="-128"/>
                              <a:cs typeface="+mn-cs"/>
                            </a:rPr>
                            <a:t>平均評価値</a:t>
                          </a:r>
                          <a:r>
                            <a:rPr kumimoji="1" lang="ja-JP" altLang="en-US" sz="2000" kern="1200" dirty="0">
                              <a:solidFill>
                                <a:schemeClr val="dk1"/>
                              </a:solidFill>
                              <a:effectLst/>
                              <a:latin typeface="Meiryo" panose="020B0604030504040204" pitchFamily="34" charset="-128"/>
                              <a:ea typeface="Meiryo" panose="020B0604030504040204" pitchFamily="34" charset="-128"/>
                              <a:cs typeface="+mn-cs"/>
                            </a:rPr>
                            <a:t>で補完</a:t>
                          </a:r>
                          <a:endParaRPr lang="ja-JP" altLang="en-US" sz="20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6163"/>
                      </a:ext>
                    </a:extLst>
                  </a:tr>
                </a:tbl>
              </a:graphicData>
            </a:graphic>
          </p:graphicFrame>
        </mc:Choice>
        <mc:Fallback xmlns="">
          <p:graphicFrame>
            <p:nvGraphicFramePr>
              <p:cNvPr id="4" name="表 3">
                <a:extLst>
                  <a:ext uri="{FF2B5EF4-FFF2-40B4-BE49-F238E27FC236}">
                    <a16:creationId xmlns:a16="http://schemas.microsoft.com/office/drawing/2014/main" id="{E78D7D27-254D-EBCE-1CB2-33E61600908C}"/>
                  </a:ext>
                </a:extLst>
              </p:cNvPr>
              <p:cNvGraphicFramePr>
                <a:graphicFrameLocks noGrp="1"/>
              </p:cNvGraphicFramePr>
              <p:nvPr>
                <p:extLst>
                  <p:ext uri="{D42A27DB-BD31-4B8C-83A1-F6EECF244321}">
                    <p14:modId xmlns:p14="http://schemas.microsoft.com/office/powerpoint/2010/main" val="1339138487"/>
                  </p:ext>
                </p:extLst>
              </p:nvPr>
            </p:nvGraphicFramePr>
            <p:xfrm>
              <a:off x="462454" y="3084193"/>
              <a:ext cx="11098926" cy="3559628"/>
            </p:xfrm>
            <a:graphic>
              <a:graphicData uri="http://schemas.openxmlformats.org/drawingml/2006/table">
                <a:tbl>
                  <a:tblPr firstRow="1" bandRow="1">
                    <a:tableStyleId>{5C22544A-7EE6-4342-B048-85BDC9FD1C3A}</a:tableStyleId>
                  </a:tblPr>
                  <a:tblGrid>
                    <a:gridCol w="1758180">
                      <a:extLst>
                        <a:ext uri="{9D8B030D-6E8A-4147-A177-3AD203B41FA5}">
                          <a16:colId xmlns:a16="http://schemas.microsoft.com/office/drawing/2014/main" val="3786877352"/>
                        </a:ext>
                      </a:extLst>
                    </a:gridCol>
                    <a:gridCol w="4819579">
                      <a:extLst>
                        <a:ext uri="{9D8B030D-6E8A-4147-A177-3AD203B41FA5}">
                          <a16:colId xmlns:a16="http://schemas.microsoft.com/office/drawing/2014/main" val="2470306429"/>
                        </a:ext>
                      </a:extLst>
                    </a:gridCol>
                    <a:gridCol w="4521167">
                      <a:extLst>
                        <a:ext uri="{9D8B030D-6E8A-4147-A177-3AD203B41FA5}">
                          <a16:colId xmlns:a16="http://schemas.microsoft.com/office/drawing/2014/main" val="1945950261"/>
                        </a:ext>
                      </a:extLst>
                    </a:gridCol>
                  </a:tblGrid>
                  <a:tr h="687465">
                    <a:tc>
                      <a:txBody>
                        <a:bodyPr/>
                        <a:lstStyle/>
                        <a:p>
                          <a:pPr algn="ct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FF0000"/>
                              </a:solidFill>
                              <a:latin typeface="Meiryo" panose="020B0604030504040204" pitchFamily="34" charset="-128"/>
                              <a:ea typeface="Meiryo" panose="020B0604030504040204" pitchFamily="34" charset="-128"/>
                            </a:rPr>
                            <a:t>ニ値化を行った</a:t>
                          </a:r>
                          <a:r>
                            <a:rPr kumimoji="1" lang="en-US" altLang="ja-JP" sz="2000" dirty="0">
                              <a:solidFill>
                                <a:srgbClr val="FF0000"/>
                              </a:solidFill>
                              <a:latin typeface="Meiryo" panose="020B0604030504040204" pitchFamily="34" charset="-128"/>
                              <a:ea typeface="Meiryo" panose="020B0604030504040204" pitchFamily="34" charset="-128"/>
                            </a:rPr>
                            <a:t>ML</a:t>
                          </a:r>
                          <a:endParaRPr kumimoji="1" lang="ja-JP" altLang="en-US" sz="2000">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0070C0"/>
                              </a:solidFill>
                              <a:latin typeface="Meiryo" panose="020B0604030504040204" pitchFamily="34" charset="-128"/>
                              <a:ea typeface="Meiryo" panose="020B0604030504040204" pitchFamily="34" charset="-128"/>
                            </a:rPr>
                            <a:t>ニ値化を行わない</a:t>
                          </a:r>
                          <a:r>
                            <a:rPr kumimoji="1" lang="en-US" altLang="ja-JP" sz="2000" dirty="0">
                              <a:solidFill>
                                <a:srgbClr val="0070C0"/>
                              </a:solidFill>
                              <a:latin typeface="Meiryo" panose="020B0604030504040204" pitchFamily="34" charset="-128"/>
                              <a:ea typeface="Meiryo" panose="020B0604030504040204" pitchFamily="34" charset="-128"/>
                            </a:rPr>
                            <a:t>ML</a:t>
                          </a:r>
                          <a:endParaRPr kumimoji="1" lang="ja-JP" altLang="en-US" sz="2000">
                            <a:solidFill>
                              <a:srgbClr val="0070C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021793"/>
                      </a:ext>
                    </a:extLst>
                  </a:tr>
                  <a:tr h="1129963">
                    <a:tc>
                      <a:txBody>
                        <a:bodyPr/>
                        <a:lstStyle/>
                        <a:p>
                          <a:pPr algn="l"/>
                          <a:r>
                            <a:rPr kumimoji="1" lang="ja-JP" altLang="en-US" sz="2000" dirty="0">
                              <a:latin typeface="Meiryo" panose="020B0604030504040204" pitchFamily="34" charset="-128"/>
                              <a:ea typeface="Meiryo" panose="020B0604030504040204" pitchFamily="34" charset="-128"/>
                            </a:rPr>
                            <a:t>データの</a:t>
                          </a:r>
                          <a:br>
                            <a:rPr kumimoji="1" lang="en-US" altLang="ja-JP" sz="2000" dirty="0">
                              <a:latin typeface="Meiryo" panose="020B0604030504040204" pitchFamily="34" charset="-128"/>
                              <a:ea typeface="Meiryo" panose="020B0604030504040204" pitchFamily="34" charset="-128"/>
                            </a:rPr>
                          </a:br>
                          <a:r>
                            <a:rPr kumimoji="1" lang="ja-JP" altLang="en-US" sz="2000" dirty="0">
                              <a:latin typeface="Meiryo" panose="020B0604030504040204" pitchFamily="34" charset="-128"/>
                              <a:ea typeface="Meiryo" panose="020B0604030504040204" pitchFamily="34" charset="-128"/>
                            </a:rPr>
                            <a:t>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以上の映画を評価した</a:t>
                          </a:r>
                          <a:r>
                            <a:rPr kumimoji="1" lang="en-US" altLang="ja-JP" sz="2000" dirty="0">
                              <a:latin typeface="Meiryo" panose="020B0604030504040204" pitchFamily="34" charset="-128"/>
                              <a:ea typeface="Meiryo" panose="020B0604030504040204" pitchFamily="34" charset="-128"/>
                            </a:rPr>
                            <a:t>690</a:t>
                          </a:r>
                          <a:r>
                            <a:rPr kumimoji="1" lang="ja-JP" altLang="en-US" sz="2000">
                              <a:latin typeface="Meiryo" panose="020B0604030504040204" pitchFamily="34" charset="-128"/>
                              <a:ea typeface="Meiryo" panose="020B0604030504040204" pitchFamily="34" charset="-128"/>
                            </a:rPr>
                            <a:t>ユーザーと，</a:t>
                          </a:r>
                          <a:endParaRPr kumimoji="1" lang="en-US" altLang="ja-JP" sz="2000" dirty="0">
                            <a:latin typeface="Meiryo" panose="020B0604030504040204" pitchFamily="34" charset="-128"/>
                            <a:ea typeface="Meiryo" panose="020B0604030504040204" pitchFamily="34" charset="-128"/>
                          </a:endParaRPr>
                        </a:p>
                        <a:p>
                          <a:r>
                            <a:rPr kumimoji="1" lang="en-US" altLang="ja-JP" sz="2000" dirty="0">
                              <a:latin typeface="Meiryo" panose="020B0604030504040204" pitchFamily="34" charset="-128"/>
                              <a:ea typeface="Meiryo" panose="020B0604030504040204" pitchFamily="34" charset="-128"/>
                            </a:rPr>
                            <a:t>50</a:t>
                          </a:r>
                          <a:r>
                            <a:rPr kumimoji="1" lang="ja-JP" altLang="en-US" sz="2000">
                              <a:latin typeface="Meiryo" panose="020B0604030504040204" pitchFamily="34" charset="-128"/>
                              <a:ea typeface="Meiryo" panose="020B0604030504040204" pitchFamily="34" charset="-128"/>
                            </a:rPr>
                            <a:t>以上のユーザーに評価された</a:t>
                          </a:r>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種類の映画を抽出．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Meiryo" panose="020B0604030504040204" pitchFamily="34" charset="-128"/>
                              <a:ea typeface="Meiryo" panose="020B0604030504040204" pitchFamily="34" charset="-128"/>
                            </a:rPr>
                            <a:t>データの抽出は行わなず，</a:t>
                          </a:r>
                          <a:endParaRPr kumimoji="1" lang="en-US" altLang="ja-JP" sz="2000" dirty="0">
                            <a:solidFill>
                              <a:schemeClr val="tx1"/>
                            </a:solidFill>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latin typeface="Meiryo" panose="020B0604030504040204" pitchFamily="34" charset="-128"/>
                              <a:ea typeface="Meiryo" panose="020B0604030504040204" pitchFamily="34" charset="-128"/>
                            </a:rPr>
                            <a:t>すべてのデータを使用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127650"/>
                      </a:ext>
                    </a:extLst>
                  </a:tr>
                  <a:tr h="1054735">
                    <a:tc>
                      <a:txBody>
                        <a:bodyPr/>
                        <a:lstStyle/>
                        <a:p>
                          <a:r>
                            <a:rPr kumimoji="1" lang="ja-JP" altLang="en-US" sz="2000">
                              <a:latin typeface="Meiryo" panose="020B0604030504040204" pitchFamily="34" charset="-128"/>
                              <a:ea typeface="Meiryo" panose="020B0604030504040204" pitchFamily="34" charset="-128"/>
                            </a:rPr>
                            <a:t>ニ値化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662" t="-173410" r="-94058" b="-66474"/>
                          </a:stretch>
                        </a:blipFill>
                      </a:tcPr>
                    </a:tc>
                    <a:tc>
                      <a:txBody>
                        <a:bodyPr/>
                        <a:lstStyle/>
                        <a:p>
                          <a:r>
                            <a:rPr kumimoji="1" lang="ja-JP" altLang="en-US" sz="2000">
                              <a:latin typeface="Meiryo" panose="020B0604030504040204" pitchFamily="34" charset="-128"/>
                              <a:ea typeface="Meiryo" panose="020B0604030504040204" pitchFamily="34" charset="-128"/>
                            </a:rPr>
                            <a:t>元の</a:t>
                          </a:r>
                          <a:r>
                            <a:rPr kumimoji="1" lang="en-US" altLang="ja-JP" sz="2000" dirty="0">
                              <a:latin typeface="Meiryo" panose="020B0604030504040204" pitchFamily="34" charset="-128"/>
                              <a:ea typeface="Meiryo" panose="020B0604030504040204" pitchFamily="34" charset="-128"/>
                            </a:rPr>
                            <a:t>5</a:t>
                          </a:r>
                          <a:r>
                            <a:rPr kumimoji="1" lang="ja-JP" altLang="en-US" sz="2000">
                              <a:latin typeface="Meiryo" panose="020B0604030504040204" pitchFamily="34" charset="-128"/>
                              <a:ea typeface="Meiryo" panose="020B0604030504040204" pitchFamily="34" charset="-128"/>
                            </a:rPr>
                            <a:t>段階評価のまま使用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606675"/>
                      </a:ext>
                    </a:extLst>
                  </a:tr>
                  <a:tr h="687465">
                    <a:tc>
                      <a:txBody>
                        <a:bodyPr/>
                        <a:lstStyle/>
                        <a:p>
                          <a:r>
                            <a:rPr kumimoji="1" lang="ja-JP" altLang="en-US" sz="2000">
                              <a:latin typeface="Meiryo" panose="020B0604030504040204" pitchFamily="34" charset="-128"/>
                              <a:ea typeface="Meiryo" panose="020B0604030504040204" pitchFamily="34" charset="-128"/>
                            </a:rPr>
                            <a:t>未評価値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662" t="-418584" r="-94058" b="-177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kern="1200" dirty="0">
                              <a:solidFill>
                                <a:schemeClr val="dk1"/>
                              </a:solidFill>
                              <a:effectLst/>
                              <a:latin typeface="Meiryo" panose="020B0604030504040204" pitchFamily="34" charset="-128"/>
                              <a:ea typeface="Meiryo" panose="020B0604030504040204" pitchFamily="34" charset="-128"/>
                              <a:cs typeface="+mn-cs"/>
                            </a:rPr>
                            <a:t>各ユーザーの</a:t>
                          </a:r>
                          <a:r>
                            <a:rPr kumimoji="1" lang="ja-JP" altLang="en-US" sz="2000" b="1" kern="1200" dirty="0">
                              <a:solidFill>
                                <a:schemeClr val="dk1"/>
                              </a:solidFill>
                              <a:effectLst/>
                              <a:latin typeface="Meiryo" panose="020B0604030504040204" pitchFamily="34" charset="-128"/>
                              <a:ea typeface="Meiryo" panose="020B0604030504040204" pitchFamily="34" charset="-128"/>
                              <a:cs typeface="+mn-cs"/>
                            </a:rPr>
                            <a:t>平均評価値</a:t>
                          </a:r>
                          <a:r>
                            <a:rPr kumimoji="1" lang="ja-JP" altLang="en-US" sz="2000" kern="1200" dirty="0">
                              <a:solidFill>
                                <a:schemeClr val="dk1"/>
                              </a:solidFill>
                              <a:effectLst/>
                              <a:latin typeface="Meiryo" panose="020B0604030504040204" pitchFamily="34" charset="-128"/>
                              <a:ea typeface="Meiryo" panose="020B0604030504040204" pitchFamily="34" charset="-128"/>
                              <a:cs typeface="+mn-cs"/>
                            </a:rPr>
                            <a:t>で補完</a:t>
                          </a:r>
                          <a:endParaRPr lang="ja-JP" altLang="en-US" sz="20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6163"/>
                      </a:ext>
                    </a:extLst>
                  </a:tr>
                </a:tbl>
              </a:graphicData>
            </a:graphic>
          </p:graphicFrame>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62DFFA1C-9ABD-0FB9-E6F8-FA373344B399}"/>
                  </a:ext>
                </a:extLst>
              </p:cNvPr>
              <p:cNvSpPr txBox="1"/>
              <p:nvPr/>
            </p:nvSpPr>
            <p:spPr>
              <a:xfrm>
                <a:off x="101598" y="2561999"/>
                <a:ext cx="5285934" cy="522194"/>
              </a:xfrm>
              <a:prstGeom prst="rect">
                <a:avLst/>
              </a:prstGeom>
              <a:noFill/>
            </p:spPr>
            <p:txBody>
              <a:bodyPr wrap="none" rtlCol="0">
                <a:spAutoFit/>
              </a:bodyPr>
              <a:lstStyle/>
              <a:p>
                <a:r>
                  <a:rPr lang="ja-JP" altLang="en-US" sz="2400" b="1" dirty="0">
                    <a:solidFill>
                      <a:prstClr val="black"/>
                    </a:solidFill>
                    <a:latin typeface="Meiryo" panose="020B0604030504040204" pitchFamily="34" charset="-128"/>
                    <a:ea typeface="Meiryo" panose="020B0604030504040204" pitchFamily="34" charset="-128"/>
                    <a:cs typeface="Arial" panose="020B0604020202020204" pitchFamily="34" charset="0"/>
                  </a:rPr>
                  <a:t>データ行列 </a:t>
                </a:r>
                <a14:m>
                  <m:oMath xmlns:m="http://schemas.openxmlformats.org/officeDocument/2006/math">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𝑅</m:t>
                    </m:r>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m:t>
                    </m:r>
                    <m:d>
                      <m:dPr>
                        <m:begChr m:val="{"/>
                        <m:endChr m:val="}"/>
                        <m:ctrlPr>
                          <a:rPr kumimoji="1" lang="en-US" altLang="ja-JP" sz="240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dPr>
                      <m:e>
                        <m:sSub>
                          <m:sSubPr>
                            <m:ctrlPr>
                              <a:rPr kumimoji="1" lang="en-US" altLang="ja-JP" sz="240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𝑟</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𝑖𝑗</m:t>
                            </m:r>
                          </m:sub>
                        </m:sSub>
                      </m:e>
                    </m:d>
                  </m:oMath>
                </a14:m>
                <a:r>
                  <a:rPr kumimoji="1" lang="en-US" altLang="ja-JP" sz="2400" b="1" dirty="0">
                    <a:latin typeface="Meiryo" panose="020B0604030504040204" pitchFamily="34" charset="-128"/>
                    <a:ea typeface="Meiryo" panose="020B0604030504040204" pitchFamily="34" charset="-128"/>
                  </a:rPr>
                  <a:t> </a:t>
                </a:r>
                <a:r>
                  <a:rPr kumimoji="1" lang="ja-JP" altLang="en-US" sz="2400" b="1" dirty="0">
                    <a:latin typeface="Meiryo" panose="020B0604030504040204" pitchFamily="34" charset="-128"/>
                    <a:ea typeface="Meiryo" panose="020B0604030504040204" pitchFamily="34" charset="-128"/>
                  </a:rPr>
                  <a:t>の前処理の違い</a:t>
                </a:r>
              </a:p>
            </p:txBody>
          </p:sp>
        </mc:Choice>
        <mc:Fallback xmlns="">
          <p:sp>
            <p:nvSpPr>
              <p:cNvPr id="16" name="テキスト ボックス 15">
                <a:extLst>
                  <a:ext uri="{FF2B5EF4-FFF2-40B4-BE49-F238E27FC236}">
                    <a16:creationId xmlns:a16="http://schemas.microsoft.com/office/drawing/2014/main" id="{62DFFA1C-9ABD-0FB9-E6F8-FA373344B399}"/>
                  </a:ext>
                </a:extLst>
              </p:cNvPr>
              <p:cNvSpPr txBox="1">
                <a:spLocks noRot="1" noChangeAspect="1" noMove="1" noResize="1" noEditPoints="1" noAdjustHandles="1" noChangeArrowheads="1" noChangeShapeType="1" noTextEdit="1"/>
              </p:cNvSpPr>
              <p:nvPr/>
            </p:nvSpPr>
            <p:spPr>
              <a:xfrm>
                <a:off x="101598" y="2561999"/>
                <a:ext cx="5285934" cy="522194"/>
              </a:xfrm>
              <a:prstGeom prst="rect">
                <a:avLst/>
              </a:prstGeom>
              <a:blipFill>
                <a:blip r:embed="rId5"/>
                <a:stretch>
                  <a:fillRect l="-1845" b="-2441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43632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286646" y="136091"/>
            <a:ext cx="11117526" cy="1033669"/>
          </a:xfrm>
        </p:spPr>
        <p:txBody>
          <a:bodyPr>
            <a:noAutofit/>
          </a:bodyPr>
          <a:lstStyle/>
          <a:p>
            <a:r>
              <a:rPr lang="ja-JP" altLang="en-US" sz="3600" dirty="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24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2400" dirty="0">
                <a:solidFill>
                  <a:srgbClr val="FFFFFF"/>
                </a:solidFill>
                <a:latin typeface="Meiryo" panose="020B0604030504040204" pitchFamily="34" charset="-128"/>
                <a:ea typeface="Meiryo" panose="020B0604030504040204" pitchFamily="34" charset="-128"/>
                <a:cs typeface="Arial" panose="020B0604020202020204" pitchFamily="34" charset="0"/>
              </a:rPr>
              <a:t>ニ値化を行った</a:t>
            </a:r>
            <a:r>
              <a:rPr kumimoji="1" lang="en-US" altLang="ja-JP" sz="24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dirty="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22</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89454" y="4171222"/>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クラスター数の増加に伴い，</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全ての手法において</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が向上し，</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最大となったのちに低下</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817921" y="5871632"/>
            <a:ext cx="5266635" cy="707886"/>
          </a:xfrm>
          <a:prstGeom prst="rect">
            <a:avLst/>
          </a:prstGeom>
          <a:noFill/>
        </p:spPr>
        <p:txBody>
          <a:bodyPr wrap="none" rtlCol="0">
            <a:spAutoFit/>
          </a:bodyPr>
          <a:lstStyle/>
          <a:p>
            <a:r>
              <a:rPr lang="ja-JP" altLang="en-US" sz="2000" dirty="0">
                <a:latin typeface="Meiryo" panose="020B0604030504040204" pitchFamily="34" charset="-128"/>
                <a:ea typeface="Meiryo" panose="020B0604030504040204" pitchFamily="34" charset="-128"/>
              </a:rPr>
              <a:t>図．クラスター数による</a:t>
            </a:r>
            <a:r>
              <a:rPr kumimoji="1" lang="en-US" altLang="ja-JP" sz="2000" dirty="0">
                <a:latin typeface="Meiryo" panose="020B0604030504040204" pitchFamily="34" charset="-128"/>
                <a:ea typeface="Meiryo" panose="020B0604030504040204" pitchFamily="34" charset="-128"/>
              </a:rPr>
              <a:t>AUC</a:t>
            </a:r>
            <a:r>
              <a:rPr kumimoji="1" lang="ja-JP" altLang="en-US" sz="2000" dirty="0">
                <a:latin typeface="Meiryo" panose="020B0604030504040204" pitchFamily="34" charset="-128"/>
                <a:ea typeface="Meiryo" panose="020B0604030504040204" pitchFamily="34" charset="-128"/>
              </a:rPr>
              <a:t>の変化</a:t>
            </a:r>
            <a:br>
              <a:rPr lang="en-US" altLang="ja-JP" sz="2000" dirty="0">
                <a:latin typeface="Meiryo" panose="020B0604030504040204" pitchFamily="34" charset="-128"/>
                <a:ea typeface="Meiryo" panose="020B0604030504040204" pitchFamily="34" charset="-128"/>
              </a:rPr>
            </a:br>
            <a:r>
              <a:rPr lang="en-US" altLang="ja-JP" sz="2000" dirty="0">
                <a:latin typeface="Meiryo" panose="020B0604030504040204" pitchFamily="34" charset="-128"/>
                <a:ea typeface="Meiryo" panose="020B0604030504040204" pitchFamily="34" charset="-128"/>
              </a:rPr>
              <a:t>(</a:t>
            </a:r>
            <a:r>
              <a:rPr lang="en-US" altLang="ja-JP" sz="2000" b="1" dirty="0">
                <a:solidFill>
                  <a:srgbClr val="0070C0"/>
                </a:solidFill>
                <a:latin typeface="Meiryo" panose="020B0604030504040204" pitchFamily="34" charset="-128"/>
                <a:ea typeface="Meiryo" panose="020B0604030504040204" pitchFamily="34" charset="-128"/>
              </a:rPr>
              <a:t>RSCCMM-CF</a:t>
            </a:r>
            <a:r>
              <a:rPr lang="en-US" altLang="ja-JP" sz="2000" b="1" dirty="0">
                <a:latin typeface="Meiryo" panose="020B0604030504040204" pitchFamily="34" charset="-128"/>
                <a:ea typeface="Meiryo" panose="020B0604030504040204" pitchFamily="34" charset="-128"/>
              </a:rPr>
              <a:t>, </a:t>
            </a:r>
            <a:r>
              <a:rPr lang="en-US" altLang="ja-JP" sz="2000" b="1" dirty="0">
                <a:solidFill>
                  <a:schemeClr val="accent2"/>
                </a:solidFill>
                <a:latin typeface="Meiryo" panose="020B0604030504040204" pitchFamily="34" charset="-128"/>
                <a:ea typeface="Meiryo" panose="020B0604030504040204" pitchFamily="34" charset="-128"/>
              </a:rPr>
              <a:t>RCCMM-CF</a:t>
            </a:r>
            <a:r>
              <a:rPr lang="en-US" altLang="ja-JP" sz="2000" b="1" dirty="0">
                <a:latin typeface="Meiryo" panose="020B0604030504040204" pitchFamily="34" charset="-128"/>
                <a:ea typeface="Meiryo" panose="020B0604030504040204" pitchFamily="34" charset="-128"/>
              </a:rPr>
              <a:t>, </a:t>
            </a:r>
            <a:r>
              <a:rPr lang="en-US" altLang="ja-JP" sz="2000" b="1" dirty="0">
                <a:solidFill>
                  <a:srgbClr val="00B050"/>
                </a:solidFill>
                <a:latin typeface="Meiryo" panose="020B0604030504040204" pitchFamily="34" charset="-128"/>
                <a:ea typeface="Meiryo" panose="020B0604030504040204" pitchFamily="34" charset="-128"/>
              </a:rPr>
              <a:t>HCCMM-CF</a:t>
            </a:r>
            <a:r>
              <a:rPr lang="en-US" altLang="ja-JP" sz="2000" dirty="0">
                <a:latin typeface="Meiryo" panose="020B0604030504040204" pitchFamily="34" charset="-128"/>
                <a:ea typeface="Meiryo" panose="020B0604030504040204" pitchFamily="34" charset="-128"/>
              </a:rPr>
              <a:t>)</a:t>
            </a:r>
            <a:endParaRPr kumimoji="1" lang="ja-JP" altLang="en-US" sz="2000"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24919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2491901"/>
              </a:xfrm>
              <a:prstGeom prst="rect">
                <a:avLst/>
              </a:prstGeom>
              <a:blipFill>
                <a:blip r:embed="rId3"/>
                <a:stretch>
                  <a:fillRect l="-1563" t="-2445" b="-2934"/>
                </a:stretch>
              </a:blipFill>
            </p:spPr>
            <p:txBody>
              <a:bodyPr/>
              <a:lstStyle/>
              <a:p>
                <a:r>
                  <a:rPr lang="ja-JP" altLang="en-US">
                    <a:noFill/>
                  </a:rPr>
                  <a:t> </a:t>
                </a:r>
              </a:p>
            </p:txBody>
          </p:sp>
        </mc:Fallback>
      </mc:AlternateContent>
      <p:pic>
        <p:nvPicPr>
          <p:cNvPr id="4" name="図 3" descr="グラフ, 折れ線グラフ&#10;&#10;自動的に生成された説明">
            <a:extLst>
              <a:ext uri="{FF2B5EF4-FFF2-40B4-BE49-F238E27FC236}">
                <a16:creationId xmlns:a16="http://schemas.microsoft.com/office/drawing/2014/main" id="{90BBF6CE-4F1C-0D02-26ED-00FC531DBA21}"/>
              </a:ext>
            </a:extLst>
          </p:cNvPr>
          <p:cNvPicPr>
            <a:picLocks noChangeAspect="1"/>
          </p:cNvPicPr>
          <p:nvPr/>
        </p:nvPicPr>
        <p:blipFill rotWithShape="1">
          <a:blip r:embed="rId4"/>
          <a:srcRect t="6543" r="7129"/>
          <a:stretch/>
        </p:blipFill>
        <p:spPr>
          <a:xfrm>
            <a:off x="60544" y="1316498"/>
            <a:ext cx="6035455" cy="4555134"/>
          </a:xfrm>
          <a:prstGeom prst="rect">
            <a:avLst/>
          </a:prstGeom>
        </p:spPr>
      </p:pic>
    </p:spTree>
    <p:extLst>
      <p:ext uri="{BB962C8B-B14F-4D97-AF65-F5344CB8AC3E}">
        <p14:creationId xmlns:p14="http://schemas.microsoft.com/office/powerpoint/2010/main" val="707892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286646" y="94077"/>
            <a:ext cx="11117526" cy="1033669"/>
          </a:xfrm>
        </p:spPr>
        <p:txBody>
          <a:bodyPr>
            <a:noAutofit/>
          </a:bodyPr>
          <a:lstStyle/>
          <a:p>
            <a:r>
              <a:rPr lang="ja-JP" altLang="en-US" sz="3600" dirty="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24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2400" dirty="0">
                <a:solidFill>
                  <a:srgbClr val="FFFFFF"/>
                </a:solidFill>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24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dirty="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23</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97805" y="4092088"/>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クラスター数の増加に伴い，</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提案法の</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が向上し，</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最大となったのちに低下していく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964081" y="5962625"/>
            <a:ext cx="5131918" cy="830997"/>
          </a:xfrm>
          <a:prstGeom prst="rect">
            <a:avLst/>
          </a:prstGeom>
          <a:noFill/>
        </p:spPr>
        <p:txBody>
          <a:bodyPr wrap="none" rtlCol="0">
            <a:spAutoFit/>
          </a:bodyPr>
          <a:lstStyle/>
          <a:p>
            <a:r>
              <a:rPr lang="ja-JP" altLang="en-US" sz="2400" dirty="0">
                <a:latin typeface="Meiryo" panose="020B0604030504040204" pitchFamily="34" charset="-128"/>
                <a:ea typeface="Meiryo" panose="020B0604030504040204" pitchFamily="34" charset="-128"/>
              </a:rPr>
              <a:t>図．クラスター数による</a:t>
            </a:r>
            <a:r>
              <a:rPr kumimoji="1" lang="en-US" altLang="ja-JP" sz="2400" dirty="0">
                <a:latin typeface="Meiryo" panose="020B0604030504040204" pitchFamily="34" charset="-128"/>
                <a:ea typeface="Meiryo" panose="020B0604030504040204" pitchFamily="34" charset="-128"/>
              </a:rPr>
              <a:t>AUC</a:t>
            </a:r>
            <a:r>
              <a:rPr kumimoji="1" lang="ja-JP" altLang="en-US" sz="2400" dirty="0">
                <a:latin typeface="Meiryo" panose="020B0604030504040204" pitchFamily="34" charset="-128"/>
                <a:ea typeface="Meiryo" panose="020B0604030504040204" pitchFamily="34" charset="-128"/>
              </a:rPr>
              <a:t>の変化</a:t>
            </a:r>
            <a:endParaRPr kumimoji="1" lang="en-US" altLang="ja-JP" sz="2400" dirty="0">
              <a:latin typeface="Meiryo" panose="020B0604030504040204" pitchFamily="34" charset="-128"/>
              <a:ea typeface="Meiryo" panose="020B0604030504040204" pitchFamily="34" charset="-128"/>
            </a:endParaRPr>
          </a:p>
          <a:p>
            <a:pPr marL="432000"/>
            <a:r>
              <a:rPr lang="en-US" altLang="ja-JP" sz="2400" dirty="0">
                <a:latin typeface="Meiryo" panose="020B0604030504040204" pitchFamily="34" charset="-128"/>
                <a:ea typeface="Meiryo" panose="020B0604030504040204" pitchFamily="34" charset="-128"/>
              </a:rPr>
              <a:t>(</a:t>
            </a:r>
            <a:r>
              <a:rPr lang="en-US" altLang="ja-JP" sz="2400" b="1" dirty="0">
                <a:solidFill>
                  <a:srgbClr val="0070C0"/>
                </a:solidFill>
                <a:latin typeface="Meiryo" panose="020B0604030504040204" pitchFamily="34" charset="-128"/>
                <a:ea typeface="Meiryo" panose="020B0604030504040204" pitchFamily="34" charset="-128"/>
              </a:rPr>
              <a:t>RSCCMM-CF</a:t>
            </a:r>
            <a:r>
              <a:rPr lang="en-US" altLang="ja-JP" sz="2400" b="1" dirty="0">
                <a:latin typeface="Meiryo" panose="020B0604030504040204" pitchFamily="34" charset="-128"/>
                <a:ea typeface="Meiryo" panose="020B0604030504040204" pitchFamily="34" charset="-128"/>
              </a:rPr>
              <a:t>, </a:t>
            </a:r>
            <a:r>
              <a:rPr lang="en-US" altLang="ja-JP" sz="2400" b="1" dirty="0">
                <a:solidFill>
                  <a:schemeClr val="accent2"/>
                </a:solidFill>
                <a:latin typeface="Meiryo" panose="020B0604030504040204" pitchFamily="34" charset="-128"/>
                <a:ea typeface="Meiryo" panose="020B0604030504040204" pitchFamily="34" charset="-128"/>
              </a:rPr>
              <a:t>HCCMM-CF</a:t>
            </a:r>
            <a:r>
              <a:rPr lang="en-US" altLang="ja-JP" sz="2400" dirty="0">
                <a:latin typeface="Meiryo" panose="020B0604030504040204" pitchFamily="34" charset="-128"/>
                <a:ea typeface="Meiryo" panose="020B0604030504040204" pitchFamily="34" charset="-128"/>
              </a:rPr>
              <a:t>)</a:t>
            </a:r>
            <a:endParaRPr kumimoji="1" lang="ja-JP" altLang="en-US" sz="2400"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232371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br>
                  <a:rPr lang="en-US" altLang="ja-JP" sz="2400" dirty="0">
                    <a:latin typeface="Meiryo" panose="020B0604030504040204" pitchFamily="34" charset="-128"/>
                    <a:ea typeface="Meiryo" panose="020B0604030504040204" pitchFamily="34" charset="-128"/>
                  </a:rPr>
                </a:br>
                <a:r>
                  <a:rPr lang="en-US" altLang="ja-JP" sz="2000" dirty="0">
                    <a:latin typeface="Meiryo" panose="020B0604030504040204" pitchFamily="34" charset="-128"/>
                    <a:ea typeface="Meiryo" panose="020B0604030504040204" pitchFamily="34" charset="-128"/>
                  </a:rPr>
                  <a:t>(RCCMM-CF</a:t>
                </a:r>
                <a:r>
                  <a:rPr lang="ja-JP" altLang="en-US" sz="2000" dirty="0">
                    <a:latin typeface="Meiryo" panose="020B0604030504040204" pitchFamily="34" charset="-128"/>
                    <a:ea typeface="Meiryo" panose="020B0604030504040204" pitchFamily="34" charset="-128"/>
                  </a:rPr>
                  <a:t>は</a:t>
                </a:r>
                <a14:m>
                  <m:oMath xmlns:m="http://schemas.openxmlformats.org/officeDocument/2006/math">
                    <m:r>
                      <a:rPr lang="en-US" altLang="ja-JP" sz="2000" b="0" i="1" smtClean="0">
                        <a:latin typeface="Cambria Math" panose="02040503050406030204" pitchFamily="18" charset="0"/>
                        <a:ea typeface="Meiryo" panose="020B0604030504040204" pitchFamily="34" charset="-128"/>
                      </a:rPr>
                      <m:t>𝐶</m:t>
                    </m:r>
                    <m:r>
                      <a:rPr lang="en-US" altLang="ja-JP" sz="2000" b="0" i="1" smtClean="0">
                        <a:latin typeface="Cambria Math" panose="02040503050406030204" pitchFamily="18" charset="0"/>
                        <a:ea typeface="Meiryo" panose="020B0604030504040204" pitchFamily="34" charset="-128"/>
                      </a:rPr>
                      <m:t>=1</m:t>
                    </m:r>
                  </m:oMath>
                </a14:m>
                <a:r>
                  <a:rPr lang="ja-JP" altLang="en-US" sz="2000" dirty="0">
                    <a:latin typeface="Meiryo" panose="020B0604030504040204" pitchFamily="34" charset="-128"/>
                    <a:ea typeface="Meiryo" panose="020B0604030504040204" pitchFamily="34" charset="-128"/>
                  </a:rPr>
                  <a:t>での結果から向上が見られなかったため省略</a:t>
                </a:r>
                <a:r>
                  <a:rPr lang="en-US" altLang="ja-JP" sz="2000" dirty="0">
                    <a:latin typeface="Meiryo" panose="020B0604030504040204" pitchFamily="34" charset="-128"/>
                    <a:ea typeface="Meiryo" panose="020B0604030504040204" pitchFamily="34" charset="-128"/>
                  </a:rPr>
                  <a:t>)</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2323713"/>
              </a:xfrm>
              <a:prstGeom prst="rect">
                <a:avLst/>
              </a:prstGeom>
              <a:blipFill>
                <a:blip r:embed="rId3"/>
                <a:stretch>
                  <a:fillRect l="-1563" t="-2625" r="-893" b="-3675"/>
                </a:stretch>
              </a:blipFill>
            </p:spPr>
            <p:txBody>
              <a:bodyPr/>
              <a:lstStyle/>
              <a:p>
                <a:r>
                  <a:rPr lang="ja-JP" altLang="en-US">
                    <a:noFill/>
                  </a:rPr>
                  <a:t> </a:t>
                </a:r>
              </a:p>
            </p:txBody>
          </p:sp>
        </mc:Fallback>
      </mc:AlternateContent>
      <p:pic>
        <p:nvPicPr>
          <p:cNvPr id="6" name="図 5" descr="グラフ, 折れ線グラフ&#10;&#10;自動的に生成された説明">
            <a:extLst>
              <a:ext uri="{FF2B5EF4-FFF2-40B4-BE49-F238E27FC236}">
                <a16:creationId xmlns:a16="http://schemas.microsoft.com/office/drawing/2014/main" id="{D3306FD5-04FC-ED15-8EE3-A524CB75EC6A}"/>
              </a:ext>
            </a:extLst>
          </p:cNvPr>
          <p:cNvPicPr>
            <a:picLocks noChangeAspect="1"/>
          </p:cNvPicPr>
          <p:nvPr/>
        </p:nvPicPr>
        <p:blipFill rotWithShape="1">
          <a:blip r:embed="rId4"/>
          <a:srcRect t="6615" r="7060"/>
          <a:stretch/>
        </p:blipFill>
        <p:spPr>
          <a:xfrm>
            <a:off x="157510" y="1335373"/>
            <a:ext cx="6140295" cy="4627252"/>
          </a:xfrm>
          <a:prstGeom prst="rect">
            <a:avLst/>
          </a:prstGeom>
        </p:spPr>
      </p:pic>
    </p:spTree>
    <p:extLst>
      <p:ext uri="{BB962C8B-B14F-4D97-AF65-F5344CB8AC3E}">
        <p14:creationId xmlns:p14="http://schemas.microsoft.com/office/powerpoint/2010/main" val="3385365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MovieLens-100k</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データの前処理による違い</a:t>
            </a: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24</a:t>
            </a:fld>
            <a:endParaRPr kumimoji="1" lang="ja-JP"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1D09BCE0-4FA9-D33C-1691-A73462D41DC5}"/>
                  </a:ext>
                </a:extLst>
              </p:cNvPr>
              <p:cNvGraphicFramePr>
                <a:graphicFrameLocks noGrp="1"/>
              </p:cNvGraphicFramePr>
              <p:nvPr>
                <p:extLst>
                  <p:ext uri="{D42A27DB-BD31-4B8C-83A1-F6EECF244321}">
                    <p14:modId xmlns:p14="http://schemas.microsoft.com/office/powerpoint/2010/main" val="2893581589"/>
                  </p:ext>
                </p:extLst>
              </p:nvPr>
            </p:nvGraphicFramePr>
            <p:xfrm>
              <a:off x="734470" y="1839593"/>
              <a:ext cx="10723057" cy="2174343"/>
            </p:xfrm>
            <a:graphic>
              <a:graphicData uri="http://schemas.openxmlformats.org/drawingml/2006/table">
                <a:tbl>
                  <a:tblPr firstRow="1" bandRow="1">
                    <a:tableStyleId>{5C22544A-7EE6-4342-B048-85BDC9FD1C3A}</a:tableStyleId>
                  </a:tblPr>
                  <a:tblGrid>
                    <a:gridCol w="2472909">
                      <a:extLst>
                        <a:ext uri="{9D8B030D-6E8A-4147-A177-3AD203B41FA5}">
                          <a16:colId xmlns:a16="http://schemas.microsoft.com/office/drawing/2014/main" val="2788759502"/>
                        </a:ext>
                      </a:extLst>
                    </a:gridCol>
                    <a:gridCol w="3986373">
                      <a:extLst>
                        <a:ext uri="{9D8B030D-6E8A-4147-A177-3AD203B41FA5}">
                          <a16:colId xmlns:a16="http://schemas.microsoft.com/office/drawing/2014/main" val="1751214072"/>
                        </a:ext>
                      </a:extLst>
                    </a:gridCol>
                    <a:gridCol w="4263775">
                      <a:extLst>
                        <a:ext uri="{9D8B030D-6E8A-4147-A177-3AD203B41FA5}">
                          <a16:colId xmlns:a16="http://schemas.microsoft.com/office/drawing/2014/main" val="2499912184"/>
                        </a:ext>
                      </a:extLst>
                    </a:gridCol>
                  </a:tblGrid>
                  <a:tr h="674316">
                    <a:tc>
                      <a:txBody>
                        <a:bodyPr/>
                        <a:lstStyle/>
                        <a:p>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FF0000"/>
                              </a:solidFill>
                              <a:latin typeface="Meiryo" panose="020B0604030504040204" pitchFamily="34" charset="-128"/>
                              <a:ea typeface="Meiryo" panose="020B0604030504040204" pitchFamily="34" charset="-128"/>
                            </a:rPr>
                            <a:t>ニ値化を行った</a:t>
                          </a:r>
                          <a:r>
                            <a:rPr kumimoji="1" lang="en-US" altLang="ja-JP" sz="2000" b="1" dirty="0">
                              <a:solidFill>
                                <a:srgbClr val="FF0000"/>
                              </a:solidFill>
                              <a:latin typeface="Meiryo" panose="020B0604030504040204" pitchFamily="34" charset="-128"/>
                              <a:ea typeface="Meiryo" panose="020B0604030504040204" pitchFamily="34" charset="-128"/>
                            </a:rPr>
                            <a:t>ML</a:t>
                          </a:r>
                          <a:endParaRPr kumimoji="1" lang="ja-JP" altLang="en-US" sz="2000" b="1">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0070C0"/>
                              </a:solidFill>
                              <a:latin typeface="Meiryo" panose="020B0604030504040204" pitchFamily="34" charset="-128"/>
                              <a:ea typeface="Meiryo" panose="020B0604030504040204" pitchFamily="34" charset="-128"/>
                            </a:rPr>
                            <a:t>ニ値化を行わない</a:t>
                          </a:r>
                          <a:r>
                            <a:rPr kumimoji="1" lang="en-US" altLang="ja-JP" sz="2000" b="1" dirty="0">
                              <a:solidFill>
                                <a:srgbClr val="0070C0"/>
                              </a:solidFill>
                              <a:latin typeface="Meiryo" panose="020B0604030504040204" pitchFamily="34" charset="-128"/>
                              <a:ea typeface="Meiryo" panose="020B0604030504040204" pitchFamily="34" charset="-128"/>
                            </a:rPr>
                            <a: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689411"/>
                      </a:ext>
                    </a:extLst>
                  </a:tr>
                  <a:tr h="770562">
                    <a:tc>
                      <a:txBody>
                        <a:bodyPr/>
                        <a:lstStyle/>
                        <a:p>
                          <a:r>
                            <a:rPr kumimoji="1" lang="ja-JP" altLang="en-US" sz="2000">
                              <a:latin typeface="Meiryo" panose="020B0604030504040204" pitchFamily="34" charset="-128"/>
                              <a:ea typeface="Meiryo" panose="020B0604030504040204" pitchFamily="34" charset="-128"/>
                            </a:rPr>
                            <a:t>初期クラスター数</a:t>
                          </a:r>
                          <a14:m>
                            <m:oMath xmlns:m="http://schemas.openxmlformats.org/officeDocument/2006/math">
                              <m:r>
                                <a:rPr kumimoji="1" lang="en-US" altLang="ja-JP" sz="2000" b="0" i="1" smtClean="0">
                                  <a:latin typeface="Cambria Math" panose="02040503050406030204" pitchFamily="18" charset="0"/>
                                </a:rPr>
                                <m:t>𝐶</m:t>
                              </m:r>
                              <m:r>
                                <a:rPr kumimoji="1" lang="en-US" altLang="ja-JP" sz="2000" b="0" i="1" smtClean="0">
                                  <a:latin typeface="Cambria Math" panose="02040503050406030204" pitchFamily="18" charset="0"/>
                                </a:rPr>
                                <m:t>=1</m:t>
                              </m:r>
                            </m:oMath>
                          </a14:m>
                          <a:r>
                            <a:rPr kumimoji="1" lang="ja-JP" altLang="en-US" sz="2000">
                              <a:latin typeface="Meiryo" panose="020B0604030504040204" pitchFamily="34" charset="-128"/>
                              <a:ea typeface="Meiryo" panose="020B0604030504040204" pitchFamily="34" charset="-128"/>
                            </a:rPr>
                            <a:t>での</a:t>
                          </a:r>
                          <a:r>
                            <a:rPr kumimoji="1" lang="en-US" altLang="ja-JP" sz="2000" dirty="0">
                              <a:latin typeface="Meiryo" panose="020B0604030504040204" pitchFamily="34" charset="-128"/>
                              <a:ea typeface="Meiryo" panose="020B0604030504040204" pitchFamily="34" charset="-128"/>
                            </a:rPr>
                            <a:t>AUC</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a:solidFill>
                                <a:schemeClr val="dk1"/>
                              </a:solidFill>
                              <a:effectLst/>
                              <a:latin typeface="Meiryo" panose="020B0604030504040204" pitchFamily="34" charset="-128"/>
                              <a:ea typeface="Meiryo" panose="020B0604030504040204" pitchFamily="34" charset="-128"/>
                              <a:cs typeface="+mn-cs"/>
                            </a:rPr>
                            <a:t>0.6940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a:solidFill>
                                <a:schemeClr val="dk1"/>
                              </a:solidFill>
                              <a:effectLst/>
                              <a:latin typeface="Meiryo" panose="020B0604030504040204" pitchFamily="34" charset="-128"/>
                              <a:ea typeface="Meiryo" panose="020B0604030504040204" pitchFamily="34" charset="-128"/>
                              <a:cs typeface="+mn-cs"/>
                            </a:rPr>
                            <a:t>0.7036</a:t>
                          </a:r>
                          <a:endParaRPr lang="ja-JP" altLang="en-US" sz="2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6605"/>
                      </a:ext>
                    </a:extLst>
                  </a:tr>
                  <a:tr h="729465">
                    <a:tc>
                      <a:txBody>
                        <a:bodyPr/>
                        <a:lstStyle/>
                        <a:p>
                          <a:r>
                            <a:rPr kumimoji="1" lang="ja-JP" altLang="en-US" sz="2000">
                              <a:latin typeface="Meiryo" panose="020B0604030504040204" pitchFamily="34" charset="-128"/>
                              <a:ea typeface="Meiryo" panose="020B0604030504040204" pitchFamily="34" charset="-128"/>
                            </a:rPr>
                            <a:t>最大</a:t>
                          </a:r>
                          <a:r>
                            <a:rPr kumimoji="1" lang="en-US" altLang="ja-JP" sz="2000" dirty="0">
                              <a:latin typeface="Meiryo" panose="020B0604030504040204" pitchFamily="34" charset="-128"/>
                              <a:ea typeface="Meiryo" panose="020B0604030504040204" pitchFamily="34" charset="-128"/>
                            </a:rPr>
                            <a:t>AUC</a:t>
                          </a:r>
                        </a:p>
                        <a:p>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クラスター数</a:t>
                          </a:r>
                          <a:r>
                            <a:rPr kumimoji="1" lang="en-US" altLang="ja-JP" sz="2000" dirty="0">
                              <a:latin typeface="Meiryo" panose="020B0604030504040204" pitchFamily="34" charset="-128"/>
                              <a:ea typeface="Meiryo" panose="020B0604030504040204" pitchFamily="34" charset="-128"/>
                            </a:rPr>
                            <a:t>)</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0.7108</a:t>
                          </a:r>
                        </a:p>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(C=4)</a:t>
                          </a:r>
                          <a:endParaRPr lang="ja-JP" altLang="en-US" sz="20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0.7083</a:t>
                          </a:r>
                        </a:p>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(C=10)</a:t>
                          </a:r>
                          <a:endParaRPr lang="ja-JP" altLang="en-US" sz="20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8375504"/>
                      </a:ext>
                    </a:extLst>
                  </a:tr>
                </a:tbl>
              </a:graphicData>
            </a:graphic>
          </p:graphicFrame>
        </mc:Choice>
        <mc:Fallback xmlns="">
          <p:graphicFrame>
            <p:nvGraphicFramePr>
              <p:cNvPr id="3" name="表 2">
                <a:extLst>
                  <a:ext uri="{FF2B5EF4-FFF2-40B4-BE49-F238E27FC236}">
                    <a16:creationId xmlns:a16="http://schemas.microsoft.com/office/drawing/2014/main" id="{1D09BCE0-4FA9-D33C-1691-A73462D41DC5}"/>
                  </a:ext>
                </a:extLst>
              </p:cNvPr>
              <p:cNvGraphicFramePr>
                <a:graphicFrameLocks noGrp="1"/>
              </p:cNvGraphicFramePr>
              <p:nvPr>
                <p:extLst>
                  <p:ext uri="{D42A27DB-BD31-4B8C-83A1-F6EECF244321}">
                    <p14:modId xmlns:p14="http://schemas.microsoft.com/office/powerpoint/2010/main" val="2893581589"/>
                  </p:ext>
                </p:extLst>
              </p:nvPr>
            </p:nvGraphicFramePr>
            <p:xfrm>
              <a:off x="734470" y="1839593"/>
              <a:ext cx="10723057" cy="2174343"/>
            </p:xfrm>
            <a:graphic>
              <a:graphicData uri="http://schemas.openxmlformats.org/drawingml/2006/table">
                <a:tbl>
                  <a:tblPr firstRow="1" bandRow="1">
                    <a:tableStyleId>{5C22544A-7EE6-4342-B048-85BDC9FD1C3A}</a:tableStyleId>
                  </a:tblPr>
                  <a:tblGrid>
                    <a:gridCol w="2472909">
                      <a:extLst>
                        <a:ext uri="{9D8B030D-6E8A-4147-A177-3AD203B41FA5}">
                          <a16:colId xmlns:a16="http://schemas.microsoft.com/office/drawing/2014/main" val="2788759502"/>
                        </a:ext>
                      </a:extLst>
                    </a:gridCol>
                    <a:gridCol w="3986373">
                      <a:extLst>
                        <a:ext uri="{9D8B030D-6E8A-4147-A177-3AD203B41FA5}">
                          <a16:colId xmlns:a16="http://schemas.microsoft.com/office/drawing/2014/main" val="1751214072"/>
                        </a:ext>
                      </a:extLst>
                    </a:gridCol>
                    <a:gridCol w="4263775">
                      <a:extLst>
                        <a:ext uri="{9D8B030D-6E8A-4147-A177-3AD203B41FA5}">
                          <a16:colId xmlns:a16="http://schemas.microsoft.com/office/drawing/2014/main" val="2499912184"/>
                        </a:ext>
                      </a:extLst>
                    </a:gridCol>
                  </a:tblGrid>
                  <a:tr h="674316">
                    <a:tc>
                      <a:txBody>
                        <a:bodyPr/>
                        <a:lstStyle/>
                        <a:p>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FF0000"/>
                              </a:solidFill>
                              <a:latin typeface="Meiryo" panose="020B0604030504040204" pitchFamily="34" charset="-128"/>
                              <a:ea typeface="Meiryo" panose="020B0604030504040204" pitchFamily="34" charset="-128"/>
                            </a:rPr>
                            <a:t>ニ値化を行った</a:t>
                          </a:r>
                          <a:r>
                            <a:rPr kumimoji="1" lang="en-US" altLang="ja-JP" sz="2000" b="1" dirty="0">
                              <a:solidFill>
                                <a:srgbClr val="FF0000"/>
                              </a:solidFill>
                              <a:latin typeface="Meiryo" panose="020B0604030504040204" pitchFamily="34" charset="-128"/>
                              <a:ea typeface="Meiryo" panose="020B0604030504040204" pitchFamily="34" charset="-128"/>
                            </a:rPr>
                            <a:t>ML</a:t>
                          </a:r>
                          <a:endParaRPr kumimoji="1" lang="ja-JP" altLang="en-US" sz="2000" b="1">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0070C0"/>
                              </a:solidFill>
                              <a:latin typeface="Meiryo" panose="020B0604030504040204" pitchFamily="34" charset="-128"/>
                              <a:ea typeface="Meiryo" panose="020B0604030504040204" pitchFamily="34" charset="-128"/>
                            </a:rPr>
                            <a:t>ニ値化を行わない</a:t>
                          </a:r>
                          <a:r>
                            <a:rPr kumimoji="1" lang="en-US" altLang="ja-JP" sz="2000" b="1" dirty="0">
                              <a:solidFill>
                                <a:srgbClr val="0070C0"/>
                              </a:solidFill>
                              <a:latin typeface="Meiryo" panose="020B0604030504040204" pitchFamily="34" charset="-128"/>
                              <a:ea typeface="Meiryo" panose="020B0604030504040204" pitchFamily="34" charset="-128"/>
                            </a:rPr>
                            <a: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689411"/>
                      </a:ext>
                    </a:extLst>
                  </a:tr>
                  <a:tr h="770562">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 t="-88189" r="-333990" b="-105512"/>
                          </a:stretch>
                        </a:blip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a:solidFill>
                                <a:schemeClr val="dk1"/>
                              </a:solidFill>
                              <a:effectLst/>
                              <a:latin typeface="Meiryo" panose="020B0604030504040204" pitchFamily="34" charset="-128"/>
                              <a:ea typeface="Meiryo" panose="020B0604030504040204" pitchFamily="34" charset="-128"/>
                              <a:cs typeface="+mn-cs"/>
                            </a:rPr>
                            <a:t>0.6940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a:solidFill>
                                <a:schemeClr val="dk1"/>
                              </a:solidFill>
                              <a:effectLst/>
                              <a:latin typeface="Meiryo" panose="020B0604030504040204" pitchFamily="34" charset="-128"/>
                              <a:ea typeface="Meiryo" panose="020B0604030504040204" pitchFamily="34" charset="-128"/>
                              <a:cs typeface="+mn-cs"/>
                            </a:rPr>
                            <a:t>0.7036</a:t>
                          </a:r>
                          <a:endParaRPr lang="ja-JP" altLang="en-US" sz="2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6605"/>
                      </a:ext>
                    </a:extLst>
                  </a:tr>
                  <a:tr h="729465">
                    <a:tc>
                      <a:txBody>
                        <a:bodyPr/>
                        <a:lstStyle/>
                        <a:p>
                          <a:r>
                            <a:rPr kumimoji="1" lang="ja-JP" altLang="en-US" sz="2000">
                              <a:latin typeface="Meiryo" panose="020B0604030504040204" pitchFamily="34" charset="-128"/>
                              <a:ea typeface="Meiryo" panose="020B0604030504040204" pitchFamily="34" charset="-128"/>
                            </a:rPr>
                            <a:t>最大</a:t>
                          </a:r>
                          <a:r>
                            <a:rPr kumimoji="1" lang="en-US" altLang="ja-JP" sz="2000" dirty="0">
                              <a:latin typeface="Meiryo" panose="020B0604030504040204" pitchFamily="34" charset="-128"/>
                              <a:ea typeface="Meiryo" panose="020B0604030504040204" pitchFamily="34" charset="-128"/>
                            </a:rPr>
                            <a:t>AUC</a:t>
                          </a:r>
                        </a:p>
                        <a:p>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クラスター数</a:t>
                          </a:r>
                          <a:r>
                            <a:rPr kumimoji="1" lang="en-US" altLang="ja-JP" sz="2000" dirty="0">
                              <a:latin typeface="Meiryo" panose="020B0604030504040204" pitchFamily="34" charset="-128"/>
                              <a:ea typeface="Meiryo" panose="020B0604030504040204" pitchFamily="34" charset="-128"/>
                            </a:rPr>
                            <a:t>)</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0.7108</a:t>
                          </a:r>
                        </a:p>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(C=4)</a:t>
                          </a:r>
                          <a:endParaRPr lang="ja-JP" altLang="en-US" sz="20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0.7083</a:t>
                          </a:r>
                        </a:p>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(C=10)</a:t>
                          </a:r>
                          <a:endParaRPr lang="ja-JP" altLang="en-US" sz="20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8375504"/>
                      </a:ext>
                    </a:extLst>
                  </a:tr>
                </a:tbl>
              </a:graphicData>
            </a:graphic>
          </p:graphicFrame>
        </mc:Fallback>
      </mc:AlternateContent>
      <p:sp>
        <p:nvSpPr>
          <p:cNvPr id="4" name="テキスト ボックス 3">
            <a:extLst>
              <a:ext uri="{FF2B5EF4-FFF2-40B4-BE49-F238E27FC236}">
                <a16:creationId xmlns:a16="http://schemas.microsoft.com/office/drawing/2014/main" id="{FA35B44A-0AC7-E628-9C24-93BB6CDA2FC3}"/>
              </a:ext>
            </a:extLst>
          </p:cNvPr>
          <p:cNvSpPr txBox="1"/>
          <p:nvPr/>
        </p:nvSpPr>
        <p:spPr>
          <a:xfrm>
            <a:off x="781129" y="1355460"/>
            <a:ext cx="10372263" cy="430887"/>
          </a:xfrm>
          <a:prstGeom prst="rect">
            <a:avLst/>
          </a:prstGeom>
          <a:noFill/>
        </p:spPr>
        <p:txBody>
          <a:bodyPr wrap="none" rtlCol="0">
            <a:spAutoFit/>
          </a:bodyPr>
          <a:lstStyle/>
          <a:p>
            <a:r>
              <a:rPr kumimoji="1" lang="ja-JP" altLang="en-US" sz="2200" dirty="0">
                <a:latin typeface="Meiryo" panose="020B0604030504040204" pitchFamily="34" charset="-128"/>
                <a:ea typeface="Meiryo" panose="020B0604030504040204" pitchFamily="34" charset="-128"/>
              </a:rPr>
              <a:t>表</a:t>
            </a:r>
            <a:r>
              <a:rPr kumimoji="1" lang="en-US" altLang="ja-JP" sz="2200" dirty="0">
                <a:latin typeface="Meiryo" panose="020B0604030504040204" pitchFamily="34" charset="-128"/>
                <a:ea typeface="Meiryo" panose="020B0604030504040204" pitchFamily="34" charset="-128"/>
              </a:rPr>
              <a:t>: 2</a:t>
            </a:r>
            <a:r>
              <a:rPr kumimoji="1" lang="ja-JP" altLang="en-US" sz="2200" dirty="0">
                <a:latin typeface="Meiryo" panose="020B0604030504040204" pitchFamily="34" charset="-128"/>
                <a:ea typeface="Meiryo" panose="020B0604030504040204" pitchFamily="34" charset="-128"/>
              </a:rPr>
              <a:t>種類の前処理による</a:t>
            </a:r>
            <a:r>
              <a:rPr lang="en-US" altLang="ja-JP" sz="2200" dirty="0">
                <a:latin typeface="Meiryo" panose="020B0604030504040204" pitchFamily="34" charset="-128"/>
                <a:ea typeface="Meiryo" panose="020B0604030504040204" pitchFamily="34" charset="-128"/>
              </a:rPr>
              <a:t>ML</a:t>
            </a:r>
            <a:r>
              <a:rPr lang="ja-JP" altLang="en-US" sz="2200" dirty="0">
                <a:latin typeface="Meiryo" panose="020B0604030504040204" pitchFamily="34" charset="-128"/>
                <a:ea typeface="Meiryo" panose="020B0604030504040204" pitchFamily="34" charset="-128"/>
              </a:rPr>
              <a:t>データセットにおける提案法</a:t>
            </a:r>
            <a:r>
              <a:rPr lang="en-US" altLang="ja-JP" dirty="0">
                <a:latin typeface="Meiryo" panose="020B0604030504040204" pitchFamily="34" charset="-128"/>
                <a:ea typeface="Meiryo" panose="020B0604030504040204" pitchFamily="34" charset="-128"/>
              </a:rPr>
              <a:t>(RSCCMM-CF)</a:t>
            </a:r>
            <a:r>
              <a:rPr lang="ja-JP" altLang="en-US" sz="2200" dirty="0">
                <a:latin typeface="Meiryo" panose="020B0604030504040204" pitchFamily="34" charset="-128"/>
                <a:ea typeface="Meiryo" panose="020B0604030504040204" pitchFamily="34" charset="-128"/>
              </a:rPr>
              <a:t>の各</a:t>
            </a:r>
            <a:r>
              <a:rPr lang="en-US" altLang="ja-JP" sz="2200" dirty="0">
                <a:latin typeface="Meiryo" panose="020B0604030504040204" pitchFamily="34" charset="-128"/>
                <a:ea typeface="Meiryo" panose="020B0604030504040204" pitchFamily="34" charset="-128"/>
              </a:rPr>
              <a:t>AUC</a:t>
            </a:r>
            <a:endParaRPr kumimoji="1" lang="ja-JP" altLang="en-US" sz="22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FB797289-F0CB-7020-47AC-B62A9266BD11}"/>
              </a:ext>
            </a:extLst>
          </p:cNvPr>
          <p:cNvGrpSpPr/>
          <p:nvPr/>
        </p:nvGrpSpPr>
        <p:grpSpPr>
          <a:xfrm>
            <a:off x="4285460" y="2677537"/>
            <a:ext cx="2389616" cy="988142"/>
            <a:chOff x="4380268" y="3126660"/>
            <a:chExt cx="2389616" cy="988142"/>
          </a:xfrm>
        </p:grpSpPr>
        <p:sp>
          <p:nvSpPr>
            <p:cNvPr id="8" name="環状矢印 7">
              <a:extLst>
                <a:ext uri="{FF2B5EF4-FFF2-40B4-BE49-F238E27FC236}">
                  <a16:creationId xmlns:a16="http://schemas.microsoft.com/office/drawing/2014/main" id="{3DE3ADFD-59C4-40C3-12B1-BB5C872D68C9}"/>
                </a:ext>
              </a:extLst>
            </p:cNvPr>
            <p:cNvSpPr/>
            <p:nvPr/>
          </p:nvSpPr>
          <p:spPr>
            <a:xfrm rot="5589382">
              <a:off x="4414797" y="3092131"/>
              <a:ext cx="988142" cy="1057199"/>
            </a:xfrm>
            <a:prstGeom prst="circularArrow">
              <a:avLst>
                <a:gd name="adj1" fmla="val 12500"/>
                <a:gd name="adj2" fmla="val 1142319"/>
                <a:gd name="adj3" fmla="val 20457681"/>
                <a:gd name="adj4" fmla="val 10799997"/>
                <a:gd name="adj5" fmla="val 125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1DC5A12E-78FF-4C2F-54F0-D16350409977}"/>
                </a:ext>
              </a:extLst>
            </p:cNvPr>
            <p:cNvSpPr txBox="1"/>
            <p:nvPr/>
          </p:nvSpPr>
          <p:spPr>
            <a:xfrm>
              <a:off x="5437468" y="3405286"/>
              <a:ext cx="1332416" cy="430887"/>
            </a:xfrm>
            <a:prstGeom prst="rect">
              <a:avLst/>
            </a:prstGeom>
            <a:noFill/>
          </p:spPr>
          <p:txBody>
            <a:bodyPr wrap="none" rtlCol="0">
              <a:spAutoFit/>
            </a:bodyPr>
            <a:lstStyle/>
            <a:p>
              <a:r>
                <a:rPr lang="en-US" altLang="ja-JP" sz="2200" b="1">
                  <a:solidFill>
                    <a:srgbClr val="FF0000"/>
                  </a:solidFill>
                  <a:effectLst/>
                  <a:latin typeface="Meiryo" panose="020B0604030504040204" pitchFamily="34" charset="-128"/>
                  <a:ea typeface="Meiryo" panose="020B0604030504040204" pitchFamily="34" charset="-128"/>
                </a:rPr>
                <a:t>0.0168</a:t>
              </a:r>
              <a:r>
                <a:rPr lang="en-US" altLang="ja-JP" sz="2200">
                  <a:effectLst/>
                  <a:latin typeface="Meiryo" panose="020B0604030504040204" pitchFamily="34" charset="-128"/>
                  <a:ea typeface="Meiryo" panose="020B0604030504040204" pitchFamily="34" charset="-128"/>
                </a:rPr>
                <a:t> </a:t>
              </a:r>
              <a:endParaRPr lang="ja-JP" altLang="en-US" sz="2200">
                <a:latin typeface="Meiryo" panose="020B0604030504040204" pitchFamily="34" charset="-128"/>
                <a:ea typeface="Meiryo" panose="020B0604030504040204" pitchFamily="34" charset="-128"/>
              </a:endParaRPr>
            </a:p>
          </p:txBody>
        </p:sp>
      </p:grpSp>
      <p:grpSp>
        <p:nvGrpSpPr>
          <p:cNvPr id="14" name="グループ化 13">
            <a:extLst>
              <a:ext uri="{FF2B5EF4-FFF2-40B4-BE49-F238E27FC236}">
                <a16:creationId xmlns:a16="http://schemas.microsoft.com/office/drawing/2014/main" id="{76D38224-4D40-B289-AC73-26D559FB1008}"/>
              </a:ext>
            </a:extLst>
          </p:cNvPr>
          <p:cNvGrpSpPr/>
          <p:nvPr/>
        </p:nvGrpSpPr>
        <p:grpSpPr>
          <a:xfrm>
            <a:off x="8346941" y="2685187"/>
            <a:ext cx="2479384" cy="988142"/>
            <a:chOff x="9364579" y="3178138"/>
            <a:chExt cx="2479384" cy="988142"/>
          </a:xfrm>
        </p:grpSpPr>
        <p:sp>
          <p:nvSpPr>
            <p:cNvPr id="12" name="環状矢印 11">
              <a:extLst>
                <a:ext uri="{FF2B5EF4-FFF2-40B4-BE49-F238E27FC236}">
                  <a16:creationId xmlns:a16="http://schemas.microsoft.com/office/drawing/2014/main" id="{474AA58E-722C-B95D-9054-DB33F0F424A1}"/>
                </a:ext>
              </a:extLst>
            </p:cNvPr>
            <p:cNvSpPr/>
            <p:nvPr/>
          </p:nvSpPr>
          <p:spPr>
            <a:xfrm rot="5639597">
              <a:off x="9399108" y="3143609"/>
              <a:ext cx="988142" cy="1057199"/>
            </a:xfrm>
            <a:prstGeom prst="circularArrow">
              <a:avLst>
                <a:gd name="adj1" fmla="val 12500"/>
                <a:gd name="adj2" fmla="val 1142294"/>
                <a:gd name="adj3" fmla="val 20457681"/>
                <a:gd name="adj4" fmla="val 10799997"/>
                <a:gd name="adj5" fmla="val 125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554D1D77-257F-BBD8-F2DA-C14BAD74170D}"/>
                </a:ext>
              </a:extLst>
            </p:cNvPr>
            <p:cNvSpPr txBox="1"/>
            <p:nvPr/>
          </p:nvSpPr>
          <p:spPr>
            <a:xfrm>
              <a:off x="10421779" y="3456764"/>
              <a:ext cx="1422184" cy="430887"/>
            </a:xfrm>
            <a:prstGeom prst="rect">
              <a:avLst/>
            </a:prstGeom>
            <a:noFill/>
          </p:spPr>
          <p:txBody>
            <a:bodyPr wrap="none" rtlCol="0">
              <a:spAutoFit/>
            </a:bodyPr>
            <a:lstStyle/>
            <a:p>
              <a:r>
                <a:rPr lang="en-US" altLang="ja-JP" sz="2200" b="1">
                  <a:solidFill>
                    <a:srgbClr val="0070C0"/>
                  </a:solidFill>
                  <a:effectLst/>
                  <a:latin typeface="Meiryo" panose="020B0604030504040204" pitchFamily="34" charset="-128"/>
                  <a:ea typeface="Meiryo" panose="020B0604030504040204" pitchFamily="34" charset="-128"/>
                </a:rPr>
                <a:t>0.0047  </a:t>
              </a:r>
              <a:endParaRPr lang="ja-JP" altLang="en-US" sz="2200" b="1">
                <a:solidFill>
                  <a:srgbClr val="0070C0"/>
                </a:solidFill>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301401AF-D484-1A8D-50A1-41BA075F6F4B}"/>
                  </a:ext>
                </a:extLst>
              </p:cNvPr>
              <p:cNvSpPr txBox="1"/>
              <p:nvPr/>
            </p:nvSpPr>
            <p:spPr>
              <a:xfrm>
                <a:off x="477171" y="4155175"/>
                <a:ext cx="11237654" cy="1323439"/>
              </a:xfrm>
              <a:prstGeom prst="rect">
                <a:avLst/>
              </a:prstGeom>
              <a:noFill/>
            </p:spPr>
            <p:txBody>
              <a:bodyPr wrap="square" rtlCol="0">
                <a:spAutoFit/>
              </a:bodyPr>
              <a:lstStyle/>
              <a:p>
                <a:pPr marL="285750" indent="-285750">
                  <a:lnSpc>
                    <a:spcPts val="3240"/>
                  </a:lnSpc>
                  <a:buFont typeface="Arial" panose="020B0604020202020204" pitchFamily="34" charset="0"/>
                  <a:buChar char="•"/>
                </a:pPr>
                <a14:m>
                  <m:oMath xmlns:m="http://schemas.openxmlformats.org/officeDocument/2006/math">
                    <m:r>
                      <a:rPr lang="en-US" altLang="ja-JP" sz="2400" b="0" i="1" smtClean="0">
                        <a:effectLst/>
                        <a:latin typeface="Cambria Math" panose="02040503050406030204" pitchFamily="18" charset="0"/>
                        <a:ea typeface="Meiryo" panose="020B0604030504040204" pitchFamily="34" charset="-128"/>
                      </a:rPr>
                      <m:t>𝐶</m:t>
                    </m:r>
                    <m:r>
                      <a:rPr lang="en-US" altLang="ja-JP" sz="2400" b="0" i="1" smtClean="0">
                        <a:effectLst/>
                        <a:latin typeface="Cambria Math" panose="02040503050406030204" pitchFamily="18" charset="0"/>
                        <a:ea typeface="Meiryo" panose="020B0604030504040204" pitchFamily="34" charset="-128"/>
                      </a:rPr>
                      <m:t>=1</m:t>
                    </m:r>
                  </m:oMath>
                </a14:m>
                <a:r>
                  <a:rPr lang="ja-JP" altLang="en-US" sz="2400">
                    <a:effectLst/>
                    <a:latin typeface="Meiryo" panose="020B0604030504040204" pitchFamily="34" charset="-128"/>
                    <a:ea typeface="Meiryo" panose="020B0604030504040204" pitchFamily="34" charset="-128"/>
                  </a:rPr>
                  <a:t>での結果</a:t>
                </a:r>
                <a:r>
                  <a:rPr lang="ja-JP" altLang="en-US" sz="2400">
                    <a:latin typeface="Meiryo" panose="020B0604030504040204" pitchFamily="34" charset="-128"/>
                    <a:ea typeface="Meiryo" panose="020B0604030504040204" pitchFamily="34" charset="-128"/>
                  </a:rPr>
                  <a:t>は，</a:t>
                </a:r>
                <a:r>
                  <a:rPr lang="ja-JP" altLang="en-US" sz="2400" b="1">
                    <a:solidFill>
                      <a:srgbClr val="0070C0"/>
                    </a:solidFill>
                    <a:latin typeface="Meiryo" panose="020B0604030504040204" pitchFamily="34" charset="-128"/>
                    <a:ea typeface="Meiryo" panose="020B0604030504040204" pitchFamily="34" charset="-128"/>
                  </a:rPr>
                  <a:t>ニ値化を行わない</a:t>
                </a:r>
                <a:r>
                  <a:rPr lang="en-US" altLang="ja-JP" sz="2400" b="1" dirty="0">
                    <a:solidFill>
                      <a:srgbClr val="0070C0"/>
                    </a:solidFill>
                    <a:latin typeface="Meiryo" panose="020B0604030504040204" pitchFamily="34" charset="-128"/>
                    <a:ea typeface="Meiryo" panose="020B0604030504040204" pitchFamily="34" charset="-128"/>
                  </a:rPr>
                  <a:t>ML</a:t>
                </a:r>
                <a:r>
                  <a:rPr lang="ja-JP" altLang="en-US" sz="2400">
                    <a:latin typeface="Meiryo" panose="020B0604030504040204" pitchFamily="34" charset="-128"/>
                    <a:ea typeface="Meiryo" panose="020B0604030504040204" pitchFamily="34" charset="-128"/>
                  </a:rPr>
                  <a:t>での結果が高い</a:t>
                </a:r>
                <a:endParaRPr lang="en-US" altLang="ja-JP" sz="2400" dirty="0">
                  <a:latin typeface="Meiryo" panose="020B0604030504040204" pitchFamily="34" charset="-128"/>
                  <a:ea typeface="Meiryo" panose="020B0604030504040204" pitchFamily="34" charset="-128"/>
                </a:endParaRPr>
              </a:p>
              <a:p>
                <a:pPr marL="285750" indent="-285750">
                  <a:lnSpc>
                    <a:spcPts val="3240"/>
                  </a:lnSpc>
                  <a:buFont typeface="Arial" panose="020B0604020202020204" pitchFamily="34" charset="0"/>
                  <a:buChar char="•"/>
                </a:pPr>
                <a:r>
                  <a:rPr lang="ja-JP" altLang="en-US" sz="2400">
                    <a:effectLst/>
                    <a:latin typeface="Meiryo" panose="020B0604030504040204" pitchFamily="34" charset="-128"/>
                    <a:ea typeface="Meiryo" panose="020B0604030504040204" pitchFamily="34" charset="-128"/>
                  </a:rPr>
                  <a:t>最大</a:t>
                </a:r>
                <a:r>
                  <a:rPr lang="en-US" altLang="ja-JP" sz="2400" dirty="0">
                    <a:effectLst/>
                    <a:latin typeface="Meiryo" panose="020B0604030504040204" pitchFamily="34" charset="-128"/>
                    <a:ea typeface="Meiryo" panose="020B0604030504040204" pitchFamily="34" charset="-128"/>
                  </a:rPr>
                  <a:t>AUC</a:t>
                </a:r>
                <a:r>
                  <a:rPr lang="ja-JP" altLang="en-US" sz="2400">
                    <a:effectLst/>
                    <a:latin typeface="Meiryo" panose="020B0604030504040204" pitchFamily="34" charset="-128"/>
                    <a:ea typeface="Meiryo" panose="020B0604030504040204" pitchFamily="34" charset="-128"/>
                  </a:rPr>
                  <a:t>では</a:t>
                </a:r>
                <a:r>
                  <a:rPr kumimoji="1" lang="ja-JP" altLang="en-US" sz="2400" b="1">
                    <a:solidFill>
                      <a:srgbClr val="FF0000"/>
                    </a:solidFill>
                    <a:latin typeface="Meiryo" panose="020B0604030504040204" pitchFamily="34" charset="-128"/>
                    <a:ea typeface="Meiryo" panose="020B0604030504040204" pitchFamily="34" charset="-128"/>
                  </a:rPr>
                  <a:t>ニ値化を行った</a:t>
                </a:r>
                <a:r>
                  <a:rPr kumimoji="1" lang="en-US" altLang="ja-JP" sz="2400" b="1" dirty="0">
                    <a:solidFill>
                      <a:srgbClr val="FF0000"/>
                    </a:solidFill>
                    <a:latin typeface="Meiryo" panose="020B0604030504040204" pitchFamily="34" charset="-128"/>
                    <a:ea typeface="Meiryo" panose="020B0604030504040204" pitchFamily="34" charset="-128"/>
                  </a:rPr>
                  <a:t>ML</a:t>
                </a:r>
                <a:r>
                  <a:rPr lang="ja-JP" altLang="en-US" sz="2400">
                    <a:effectLst/>
                    <a:latin typeface="Meiryo" panose="020B0604030504040204" pitchFamily="34" charset="-128"/>
                    <a:ea typeface="Meiryo" panose="020B0604030504040204" pitchFamily="34" charset="-128"/>
                  </a:rPr>
                  <a:t>での</a:t>
                </a:r>
                <a:r>
                  <a:rPr lang="ja-JP" altLang="en-US" sz="2400">
                    <a:latin typeface="Meiryo" panose="020B0604030504040204" pitchFamily="34" charset="-128"/>
                    <a:ea typeface="Meiryo" panose="020B0604030504040204" pitchFamily="34" charset="-128"/>
                  </a:rPr>
                  <a:t>結果</a:t>
                </a:r>
                <a:r>
                  <a:rPr lang="ja-JP" altLang="en-US" sz="2400">
                    <a:effectLst/>
                    <a:latin typeface="Meiryo" panose="020B0604030504040204" pitchFamily="34" charset="-128"/>
                    <a:ea typeface="Meiryo" panose="020B0604030504040204" pitchFamily="34" charset="-128"/>
                  </a:rPr>
                  <a:t>が高い</a:t>
                </a:r>
                <a:endParaRPr lang="en-US" altLang="ja-JP" sz="2400" dirty="0">
                  <a:latin typeface="Meiryo" panose="020B0604030504040204" pitchFamily="34" charset="-128"/>
                  <a:ea typeface="Meiryo" panose="020B0604030504040204" pitchFamily="34" charset="-128"/>
                </a:endParaRPr>
              </a:p>
              <a:p>
                <a:pPr marL="285750" indent="-285750">
                  <a:lnSpc>
                    <a:spcPts val="3240"/>
                  </a:lnSpc>
                  <a:buFont typeface="Arial" panose="020B0604020202020204" pitchFamily="34" charset="0"/>
                  <a:buChar char="•"/>
                </a:pPr>
                <a:r>
                  <a:rPr lang="ja-JP" altLang="en-US" sz="2400">
                    <a:effectLst/>
                    <a:latin typeface="Meiryo" panose="020B0604030504040204" pitchFamily="34" charset="-128"/>
                    <a:ea typeface="Meiryo" panose="020B0604030504040204" pitchFamily="34" charset="-128"/>
                  </a:rPr>
                  <a:t>変化量を比較すると，</a:t>
                </a:r>
                <a:r>
                  <a:rPr kumimoji="1" lang="ja-JP" altLang="en-US" sz="2400" b="1">
                    <a:solidFill>
                      <a:srgbClr val="FF0000"/>
                    </a:solidFill>
                    <a:latin typeface="Meiryo" panose="020B0604030504040204" pitchFamily="34" charset="-128"/>
                    <a:ea typeface="Meiryo" panose="020B0604030504040204" pitchFamily="34" charset="-128"/>
                  </a:rPr>
                  <a:t>ニ値化を行った</a:t>
                </a:r>
                <a:r>
                  <a:rPr kumimoji="1" lang="en-US" altLang="ja-JP" sz="2400" b="1" dirty="0">
                    <a:solidFill>
                      <a:srgbClr val="FF0000"/>
                    </a:solidFill>
                    <a:latin typeface="Meiryo" panose="020B0604030504040204" pitchFamily="34" charset="-128"/>
                    <a:ea typeface="Meiryo" panose="020B0604030504040204" pitchFamily="34" charset="-128"/>
                  </a:rPr>
                  <a:t>ML</a:t>
                </a:r>
                <a:r>
                  <a:rPr lang="ja-JP" altLang="en-US" sz="2400">
                    <a:latin typeface="Meiryo" panose="020B0604030504040204" pitchFamily="34" charset="-128"/>
                    <a:ea typeface="Meiryo" panose="020B0604030504040204" pitchFamily="34" charset="-128"/>
                  </a:rPr>
                  <a:t>の方が大きな</a:t>
                </a:r>
                <a:r>
                  <a:rPr lang="en-US" altLang="ja-JP" sz="2400" dirty="0">
                    <a:latin typeface="Meiryo" panose="020B0604030504040204" pitchFamily="34" charset="-128"/>
                    <a:ea typeface="Meiryo" panose="020B0604030504040204" pitchFamily="34" charset="-128"/>
                  </a:rPr>
                  <a:t>AUC</a:t>
                </a:r>
                <a:r>
                  <a:rPr lang="ja-JP" altLang="en-US" sz="2400">
                    <a:latin typeface="Meiryo" panose="020B0604030504040204" pitchFamily="34" charset="-128"/>
                    <a:ea typeface="Meiryo" panose="020B0604030504040204" pitchFamily="34" charset="-128"/>
                  </a:rPr>
                  <a:t>の向上が見られる</a:t>
                </a:r>
              </a:p>
            </p:txBody>
          </p:sp>
        </mc:Choice>
        <mc:Fallback xmlns="">
          <p:sp>
            <p:nvSpPr>
              <p:cNvPr id="17" name="テキスト ボックス 16">
                <a:extLst>
                  <a:ext uri="{FF2B5EF4-FFF2-40B4-BE49-F238E27FC236}">
                    <a16:creationId xmlns:a16="http://schemas.microsoft.com/office/drawing/2014/main" id="{301401AF-D484-1A8D-50A1-41BA075F6F4B}"/>
                  </a:ext>
                </a:extLst>
              </p:cNvPr>
              <p:cNvSpPr txBox="1">
                <a:spLocks noRot="1" noChangeAspect="1" noMove="1" noResize="1" noEditPoints="1" noAdjustHandles="1" noChangeArrowheads="1" noChangeShapeType="1" noTextEdit="1"/>
              </p:cNvSpPr>
              <p:nvPr/>
            </p:nvSpPr>
            <p:spPr>
              <a:xfrm>
                <a:off x="477171" y="4155175"/>
                <a:ext cx="11237654" cy="1323439"/>
              </a:xfrm>
              <a:prstGeom prst="rect">
                <a:avLst/>
              </a:prstGeom>
              <a:blipFill>
                <a:blip r:embed="rId4"/>
                <a:stretch>
                  <a:fillRect l="-677" t="-2857" b="-9524"/>
                </a:stretch>
              </a:blipFill>
            </p:spPr>
            <p:txBody>
              <a:bodyPr/>
              <a:lstStyle/>
              <a:p>
                <a:r>
                  <a:rPr lang="ja-JP" altLang="en-US">
                    <a:noFill/>
                  </a:rPr>
                  <a:t> </a:t>
                </a:r>
              </a:p>
            </p:txBody>
          </p:sp>
        </mc:Fallback>
      </mc:AlternateContent>
      <p:sp>
        <p:nvSpPr>
          <p:cNvPr id="5" name="角丸四角形 4">
            <a:extLst>
              <a:ext uri="{FF2B5EF4-FFF2-40B4-BE49-F238E27FC236}">
                <a16:creationId xmlns:a16="http://schemas.microsoft.com/office/drawing/2014/main" id="{9B858F58-5284-C8A3-F45B-AF486E742D76}"/>
              </a:ext>
            </a:extLst>
          </p:cNvPr>
          <p:cNvSpPr/>
          <p:nvPr/>
        </p:nvSpPr>
        <p:spPr>
          <a:xfrm>
            <a:off x="545299" y="5639813"/>
            <a:ext cx="10912228" cy="1043931"/>
          </a:xfrm>
          <a:prstGeom prst="roundRect">
            <a:avLst>
              <a:gd name="adj" fmla="val 245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effectLst/>
                <a:latin typeface="Meiryo" panose="020B0604030504040204" pitchFamily="34" charset="-128"/>
                <a:ea typeface="Meiryo" panose="020B0604030504040204" pitchFamily="34" charset="-128"/>
              </a:rPr>
              <a:t>提案法は各ユーザー内でアイテム同士の違いがはっきり現れているデータ（前処理）ほど効果が現れやすい</a:t>
            </a:r>
            <a:endParaRPr lang="ja-JP" altLang="en-US" sz="2400" b="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5239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おわりに</a:t>
            </a:r>
          </a:p>
        </p:txBody>
      </p:sp>
      <p:sp>
        <p:nvSpPr>
          <p:cNvPr id="3" name="コンテンツ プレースホルダー 2">
            <a:extLst>
              <a:ext uri="{FF2B5EF4-FFF2-40B4-BE49-F238E27FC236}">
                <a16:creationId xmlns:a16="http://schemas.microsoft.com/office/drawing/2014/main" id="{3679F286-B0D7-FF42-8AA1-70FAC8C59B8E}"/>
              </a:ext>
            </a:extLst>
          </p:cNvPr>
          <p:cNvSpPr>
            <a:spLocks noGrp="1"/>
          </p:cNvSpPr>
          <p:nvPr>
            <p:ph idx="1"/>
          </p:nvPr>
        </p:nvSpPr>
        <p:spPr>
          <a:xfrm>
            <a:off x="563187" y="1430736"/>
            <a:ext cx="11065624" cy="1180407"/>
          </a:xfrm>
        </p:spPr>
        <p:txBody>
          <a:bodyPr>
            <a:noAutofit/>
          </a:bodyPr>
          <a:lstStyle/>
          <a:p>
            <a:pPr marL="0" indent="0">
              <a:lnSpc>
                <a:spcPts val="3000"/>
              </a:lnSpc>
              <a:buNone/>
            </a:pPr>
            <a:r>
              <a:rPr lang="ja-JP" altLang="en-US" sz="2400" b="1" dirty="0">
                <a:latin typeface="Meiryo" panose="020B0604030504040204" pitchFamily="34" charset="-128"/>
                <a:ea typeface="Meiryo" panose="020B0604030504040204" pitchFamily="34" charset="-128"/>
                <a:cs typeface="Arial" panose="020B0604020202020204" pitchFamily="34" charset="0"/>
              </a:rPr>
              <a:t>粒状性を考慮したラフ集合ベースの混合多項分布型共クラスタリングに基づく協調フィルタリング</a:t>
            </a:r>
            <a:r>
              <a:rPr lang="ja-JP" altLang="en-US" sz="2400" dirty="0">
                <a:latin typeface="Meiryo" panose="020B0604030504040204" pitchFamily="34" charset="-128"/>
                <a:ea typeface="Meiryo" panose="020B0604030504040204" pitchFamily="34" charset="-128"/>
                <a:cs typeface="Arial" panose="020B0604020202020204" pitchFamily="34" charset="0"/>
              </a:rPr>
              <a:t>を提案し，実世界のデータを用いた</a:t>
            </a:r>
            <a:r>
              <a:rPr lang="ja-JP" altLang="en-US" sz="2400">
                <a:latin typeface="Meiryo" panose="020B0604030504040204" pitchFamily="34" charset="-128"/>
                <a:ea typeface="Meiryo" panose="020B0604030504040204" pitchFamily="34" charset="-128"/>
                <a:cs typeface="Arial" panose="020B0604020202020204" pitchFamily="34" charset="0"/>
              </a:rPr>
              <a:t>数値実験を行うことによって，推薦性能・粒状性の効果を検証した</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25</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3974B90-D008-D54E-8110-ED4C431A9C8B}"/>
              </a:ext>
            </a:extLst>
          </p:cNvPr>
          <p:cNvSpPr txBox="1"/>
          <p:nvPr/>
        </p:nvSpPr>
        <p:spPr>
          <a:xfrm>
            <a:off x="563187" y="3236186"/>
            <a:ext cx="11065624" cy="3170099"/>
          </a:xfrm>
          <a:prstGeom prst="rect">
            <a:avLst/>
          </a:prstGeom>
          <a:noFill/>
          <a:ln w="12700">
            <a:solidFill>
              <a:schemeClr val="accent1">
                <a:lumMod val="75000"/>
              </a:schemeClr>
            </a:solidFill>
          </a:ln>
        </p:spPr>
        <p:txBody>
          <a:bodyPr wrap="square" rtlCol="0" anchor="ctr">
            <a:spAutoFit/>
          </a:bodyPr>
          <a:lstStyle/>
          <a:p>
            <a:pPr marL="342900" indent="-342900">
              <a:spcAft>
                <a:spcPts val="1200"/>
              </a:spcAft>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446088" indent="-309563">
              <a:spcAft>
                <a:spcPts val="1200"/>
              </a:spcAft>
              <a:buFont typeface="Arial" panose="020B0604020202020204" pitchFamily="34" charset="0"/>
              <a:buChar char="•"/>
            </a:pPr>
            <a:r>
              <a:rPr lang="en-US" altLang="ja-JP" sz="2400" dirty="0">
                <a:latin typeface="Meiryo" panose="020B0604030504040204" pitchFamily="34" charset="-128"/>
                <a:ea typeface="Meiryo" panose="020B0604030504040204" pitchFamily="34" charset="-128"/>
                <a:cs typeface="Arial" panose="020B0604020202020204" pitchFamily="34" charset="0"/>
              </a:rPr>
              <a:t>3</a:t>
            </a:r>
            <a:r>
              <a:rPr lang="ja-JP" altLang="en-US" sz="2400" dirty="0">
                <a:latin typeface="Meiryo" panose="020B0604030504040204" pitchFamily="34" charset="-128"/>
                <a:ea typeface="Meiryo" panose="020B0604030504040204" pitchFamily="34" charset="-128"/>
                <a:cs typeface="Arial" panose="020B0604020202020204" pitchFamily="34" charset="0"/>
              </a:rPr>
              <a:t>種類のデータセットにおいて，パラメータを適切に設定することで，</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従来法と比較して高い推薦性能が得られることを確認</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800100" lvl="1" indent="-309563">
              <a:spcAft>
                <a:spcPts val="1200"/>
              </a:spcAft>
            </a:pPr>
            <a:r>
              <a:rPr lang="ja-JP" altLang="en-US" sz="24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effectLst/>
                <a:latin typeface="Meiryo" panose="020B0604030504040204" pitchFamily="34" charset="-128"/>
                <a:ea typeface="Meiryo" panose="020B0604030504040204" pitchFamily="34" charset="-128"/>
              </a:rPr>
              <a:t>ラフ集合理論に基づく粒状性の考慮は共起関係データの</a:t>
            </a:r>
            <a:br>
              <a:rPr lang="en-US" altLang="ja-JP" sz="2400" dirty="0">
                <a:effectLst/>
                <a:latin typeface="Meiryo" panose="020B0604030504040204" pitchFamily="34" charset="-128"/>
                <a:ea typeface="Meiryo" panose="020B0604030504040204" pitchFamily="34" charset="-128"/>
              </a:rPr>
            </a:br>
            <a:r>
              <a:rPr lang="ja-JP" altLang="en-US" sz="2400" dirty="0">
                <a:effectLst/>
                <a:latin typeface="Meiryo" panose="020B0604030504040204" pitchFamily="34" charset="-128"/>
                <a:ea typeface="Meiryo" panose="020B0604030504040204" pitchFamily="34" charset="-128"/>
              </a:rPr>
              <a:t>協調フィルタリングタスクにおいて有効であることが示唆された</a:t>
            </a:r>
            <a:endParaRPr lang="en-US" altLang="ja-JP" sz="2400" dirty="0">
              <a:effectLst/>
              <a:latin typeface="Meiryo" panose="020B0604030504040204" pitchFamily="34" charset="-128"/>
              <a:ea typeface="Meiryo" panose="020B0604030504040204" pitchFamily="34" charset="-128"/>
            </a:endParaRPr>
          </a:p>
          <a:p>
            <a:pPr marL="446088" lvl="1" indent="-263525">
              <a:spcAft>
                <a:spcPts val="1200"/>
              </a:spcAft>
              <a:buFont typeface="Arial" panose="020B0604020202020204" pitchFamily="34" charset="0"/>
              <a:buChar char="•"/>
            </a:pPr>
            <a:r>
              <a:rPr lang="ja-JP" altLang="en-US" sz="2400" dirty="0">
                <a:effectLst/>
                <a:latin typeface="Meiryo" panose="020B0604030504040204" pitchFamily="34" charset="-128"/>
                <a:ea typeface="Meiryo" panose="020B0604030504040204" pitchFamily="34" charset="-128"/>
              </a:rPr>
              <a:t>各データセット（前処理）における結果の分析から、</a:t>
            </a:r>
            <a:br>
              <a:rPr lang="en-US" altLang="ja-JP" sz="2400" dirty="0">
                <a:effectLst/>
                <a:latin typeface="Meiryo" panose="020B0604030504040204" pitchFamily="34" charset="-128"/>
                <a:ea typeface="Meiryo" panose="020B0604030504040204" pitchFamily="34" charset="-128"/>
              </a:rPr>
            </a:br>
            <a:r>
              <a:rPr lang="ja-JP" altLang="en-US" sz="2400" dirty="0">
                <a:effectLst/>
                <a:latin typeface="Meiryo" panose="020B0604030504040204" pitchFamily="34" charset="-128"/>
                <a:ea typeface="Meiryo" panose="020B0604030504040204" pitchFamily="34" charset="-128"/>
              </a:rPr>
              <a:t>手法にあった提案法の挙動やより効果のあるデータの特徴</a:t>
            </a:r>
            <a:r>
              <a:rPr lang="ja-JP" altLang="en-US" sz="2400">
                <a:effectLst/>
                <a:latin typeface="Meiryo" panose="020B0604030504040204" pitchFamily="34" charset="-128"/>
                <a:ea typeface="Meiryo" panose="020B0604030504040204" pitchFamily="34" charset="-128"/>
              </a:rPr>
              <a:t>を確認</a:t>
            </a:r>
            <a:endParaRPr lang="en-US" altLang="ja-JP" sz="2400" dirty="0">
              <a:effectLst/>
              <a:latin typeface="Meiryo" panose="020B0604030504040204" pitchFamily="34" charset="-128"/>
              <a:ea typeface="Meiryo" panose="020B0604030504040204" pitchFamily="34" charset="-128"/>
            </a:endParaRPr>
          </a:p>
          <a:p>
            <a:pPr marL="352425" lvl="1" indent="-342900">
              <a:spcAft>
                <a:spcPts val="1200"/>
              </a:spcAft>
              <a:buFont typeface="Arial" panose="020B0604020202020204" pitchFamily="34" charset="0"/>
              <a:buChar char="•"/>
            </a:pPr>
            <a:endParaRPr lang="en-US" altLang="ja-JP" sz="800" dirty="0">
              <a:effectLst/>
              <a:latin typeface="Meiryo" panose="020B0604030504040204" pitchFamily="34" charset="-128"/>
              <a:ea typeface="Meiryo" panose="020B0604030504040204" pitchFamily="34" charset="-128"/>
            </a:endParaRPr>
          </a:p>
        </p:txBody>
      </p:sp>
      <p:sp>
        <p:nvSpPr>
          <p:cNvPr id="11" name="角丸四角形 10">
            <a:extLst>
              <a:ext uri="{FF2B5EF4-FFF2-40B4-BE49-F238E27FC236}">
                <a16:creationId xmlns:a16="http://schemas.microsoft.com/office/drawing/2014/main" id="{9E4A1E30-F58D-F847-984D-584273C2A582}"/>
              </a:ext>
            </a:extLst>
          </p:cNvPr>
          <p:cNvSpPr/>
          <p:nvPr/>
        </p:nvSpPr>
        <p:spPr>
          <a:xfrm>
            <a:off x="416825" y="2787315"/>
            <a:ext cx="1213150" cy="548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a:latin typeface="Meiryo" panose="020B0604030504040204" pitchFamily="34" charset="-128"/>
                <a:ea typeface="Meiryo" panose="020B0604030504040204" pitchFamily="34" charset="-128"/>
                <a:cs typeface="Arial" panose="020B0604020202020204" pitchFamily="34" charset="0"/>
              </a:rPr>
              <a:t>結果</a:t>
            </a:r>
            <a:endParaRPr kumimoji="1" lang="ja-JP" altLang="en-US" sz="2800" b="1">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03960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A957F-E851-9025-B065-0F55EFA294BE}"/>
            </a:ext>
          </a:extLst>
        </p:cNvPr>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7A131746-0FF4-4C24-9A37-4A0CC997738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1AEC280F-5821-3F08-116E-19FB2A6DE20A}"/>
              </a:ext>
            </a:extLst>
          </p:cNvPr>
          <p:cNvSpPr>
            <a:spLocks noGrp="1"/>
          </p:cNvSpPr>
          <p:nvPr>
            <p:ph type="title"/>
          </p:nvPr>
        </p:nvSpPr>
        <p:spPr>
          <a:xfrm>
            <a:off x="636669" y="163634"/>
            <a:ext cx="11117526" cy="1033669"/>
          </a:xfrm>
        </p:spPr>
        <p:txBody>
          <a:bodyPr>
            <a:noAutofit/>
          </a:bodyPr>
          <a:lstStyle/>
          <a:p>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補足</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各データの視覚化</a:t>
            </a:r>
          </a:p>
        </p:txBody>
      </p:sp>
      <p:sp>
        <p:nvSpPr>
          <p:cNvPr id="10" name="スライド番号プレースホルダー 9">
            <a:extLst>
              <a:ext uri="{FF2B5EF4-FFF2-40B4-BE49-F238E27FC236}">
                <a16:creationId xmlns:a16="http://schemas.microsoft.com/office/drawing/2014/main" id="{D945D816-32BE-B87B-47AA-CC61A99052A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26</a:t>
            </a:fld>
            <a:endParaRPr kumimoji="1" lang="ja-JP" altLang="en-US" sz="1600" dirty="0">
              <a:latin typeface="Arial" panose="020B0604020202020204" pitchFamily="34" charset="0"/>
              <a:cs typeface="Arial" panose="020B0604020202020204" pitchFamily="34" charset="0"/>
            </a:endParaRPr>
          </a:p>
        </p:txBody>
      </p:sp>
      <p:pic>
        <p:nvPicPr>
          <p:cNvPr id="6" name="図 5" descr="グラフ, 散布図&#10;&#10;自動的に生成された説明">
            <a:extLst>
              <a:ext uri="{FF2B5EF4-FFF2-40B4-BE49-F238E27FC236}">
                <a16:creationId xmlns:a16="http://schemas.microsoft.com/office/drawing/2014/main" id="{81E8DABC-8F45-B317-FA43-100483B7061D}"/>
              </a:ext>
            </a:extLst>
          </p:cNvPr>
          <p:cNvPicPr>
            <a:picLocks noChangeAspect="1"/>
          </p:cNvPicPr>
          <p:nvPr/>
        </p:nvPicPr>
        <p:blipFill rotWithShape="1">
          <a:blip r:embed="rId3"/>
          <a:srcRect l="2200" r="8742"/>
          <a:stretch/>
        </p:blipFill>
        <p:spPr>
          <a:xfrm>
            <a:off x="4204212" y="1392822"/>
            <a:ext cx="3783574" cy="3186328"/>
          </a:xfrm>
          <a:prstGeom prst="rect">
            <a:avLst/>
          </a:prstGeom>
        </p:spPr>
      </p:pic>
      <p:pic>
        <p:nvPicPr>
          <p:cNvPr id="11" name="図 10" descr="グラフ, 散布図&#10;&#10;自動的に生成された説明">
            <a:extLst>
              <a:ext uri="{FF2B5EF4-FFF2-40B4-BE49-F238E27FC236}">
                <a16:creationId xmlns:a16="http://schemas.microsoft.com/office/drawing/2014/main" id="{87E813CA-D82F-4855-E164-38BB0998FBCF}"/>
              </a:ext>
            </a:extLst>
          </p:cNvPr>
          <p:cNvPicPr>
            <a:picLocks noChangeAspect="1"/>
          </p:cNvPicPr>
          <p:nvPr/>
        </p:nvPicPr>
        <p:blipFill rotWithShape="1">
          <a:blip r:embed="rId4"/>
          <a:srcRect l="2682" r="7794"/>
          <a:stretch/>
        </p:blipFill>
        <p:spPr>
          <a:xfrm>
            <a:off x="130275" y="1401127"/>
            <a:ext cx="3783574" cy="3169719"/>
          </a:xfrm>
          <a:prstGeom prst="rect">
            <a:avLst/>
          </a:prstGeom>
        </p:spPr>
      </p:pic>
      <p:pic>
        <p:nvPicPr>
          <p:cNvPr id="18" name="図 17" descr="グラフ, 散布図&#10;&#10;自動的に生成された説明">
            <a:extLst>
              <a:ext uri="{FF2B5EF4-FFF2-40B4-BE49-F238E27FC236}">
                <a16:creationId xmlns:a16="http://schemas.microsoft.com/office/drawing/2014/main" id="{48B15F32-EC33-7F9B-7D0E-97AA98AA2A75}"/>
              </a:ext>
            </a:extLst>
          </p:cNvPr>
          <p:cNvPicPr>
            <a:picLocks noChangeAspect="1"/>
          </p:cNvPicPr>
          <p:nvPr/>
        </p:nvPicPr>
        <p:blipFill rotWithShape="1">
          <a:blip r:embed="rId5"/>
          <a:srcRect l="518" r="7984"/>
          <a:stretch/>
        </p:blipFill>
        <p:spPr>
          <a:xfrm>
            <a:off x="8174516" y="1392822"/>
            <a:ext cx="3887208" cy="3186328"/>
          </a:xfrm>
          <a:prstGeom prst="rect">
            <a:avLst/>
          </a:prstGeom>
        </p:spPr>
      </p:pic>
      <p:sp>
        <p:nvSpPr>
          <p:cNvPr id="23" name="テキスト ボックス 22">
            <a:extLst>
              <a:ext uri="{FF2B5EF4-FFF2-40B4-BE49-F238E27FC236}">
                <a16:creationId xmlns:a16="http://schemas.microsoft.com/office/drawing/2014/main" id="{47F4419D-9740-BBBA-1E42-AB870252C91E}"/>
              </a:ext>
            </a:extLst>
          </p:cNvPr>
          <p:cNvSpPr txBox="1"/>
          <p:nvPr/>
        </p:nvSpPr>
        <p:spPr>
          <a:xfrm>
            <a:off x="8419234" y="4570846"/>
            <a:ext cx="3642490"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cs typeface="Arial" panose="020B0604020202020204" pitchFamily="34" charset="0"/>
              </a:rPr>
              <a:t>図．</a:t>
            </a:r>
            <a:r>
              <a:rPr lang="en-US" altLang="ja-JP" sz="1200">
                <a:latin typeface="Meiryo" panose="020B0604030504040204" pitchFamily="34" charset="-128"/>
                <a:ea typeface="Meiryo" panose="020B0604030504040204" pitchFamily="34" charset="-128"/>
                <a:cs typeface="Arial" panose="020B0604020202020204" pitchFamily="34" charset="0"/>
              </a:rPr>
              <a:t>NEEDS-SCAN</a:t>
            </a:r>
            <a:r>
              <a:rPr lang="en-US" altLang="ja-JP" sz="1200" dirty="0">
                <a:latin typeface="Meiryo" panose="020B0604030504040204" pitchFamily="34" charset="-128"/>
                <a:ea typeface="Meiryo" panose="020B0604030504040204" pitchFamily="34" charset="-128"/>
                <a:cs typeface="Arial" panose="020B0604020202020204" pitchFamily="34" charset="0"/>
              </a:rPr>
              <a:t>/PANEL</a:t>
            </a:r>
            <a:r>
              <a:rPr lang="ja-JP" altLang="en-US" sz="1200">
                <a:latin typeface="Meiryo" panose="020B0604030504040204" pitchFamily="34" charset="-128"/>
                <a:ea typeface="Meiryo" panose="020B0604030504040204" pitchFamily="34" charset="-128"/>
                <a:cs typeface="Arial" panose="020B0604020202020204" pitchFamily="34" charset="0"/>
              </a:rPr>
              <a:t>データセットの視覚化</a:t>
            </a: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C9B224E2-0353-F355-B25C-710730820A86}"/>
              </a:ext>
            </a:extLst>
          </p:cNvPr>
          <p:cNvSpPr txBox="1"/>
          <p:nvPr/>
        </p:nvSpPr>
        <p:spPr>
          <a:xfrm>
            <a:off x="374991" y="4570845"/>
            <a:ext cx="3397773"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cs typeface="Arial" panose="020B0604020202020204" pitchFamily="34" charset="0"/>
              </a:rPr>
              <a:t>図．ニ値化を行った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lang="ja-JP" altLang="en-US" sz="1200">
                <a:latin typeface="Meiryo" panose="020B0604030504040204" pitchFamily="34" charset="-128"/>
                <a:ea typeface="Meiryo" panose="020B0604030504040204" pitchFamily="34" charset="-128"/>
                <a:cs typeface="Arial" panose="020B0604020202020204" pitchFamily="34" charset="0"/>
              </a:rPr>
              <a:t>データセットの視覚化</a:t>
            </a: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0343F0BB-5E52-DFD3-3D9A-B430F1127FBF}"/>
              </a:ext>
            </a:extLst>
          </p:cNvPr>
          <p:cNvSpPr txBox="1"/>
          <p:nvPr/>
        </p:nvSpPr>
        <p:spPr>
          <a:xfrm>
            <a:off x="4496545" y="4579150"/>
            <a:ext cx="3491241"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cs typeface="Arial" panose="020B0604020202020204" pitchFamily="34" charset="0"/>
              </a:rPr>
              <a:t>図．ニ値化を行わない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lang="ja-JP" altLang="en-US" sz="1200">
                <a:latin typeface="Meiryo" panose="020B0604030504040204" pitchFamily="34" charset="-128"/>
                <a:ea typeface="Meiryo" panose="020B0604030504040204" pitchFamily="34" charset="-128"/>
                <a:cs typeface="Arial" panose="020B0604020202020204" pitchFamily="34" charset="0"/>
              </a:rPr>
              <a:t>データセットの視覚化</a:t>
            </a: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97E8F4C0-6EFF-EFF8-7669-98691D196CBA}"/>
              </a:ext>
            </a:extLst>
          </p:cNvPr>
          <p:cNvSpPr txBox="1"/>
          <p:nvPr/>
        </p:nvSpPr>
        <p:spPr>
          <a:xfrm>
            <a:off x="8174516" y="5017112"/>
            <a:ext cx="3887208" cy="1323439"/>
          </a:xfrm>
          <a:prstGeom prst="rect">
            <a:avLst/>
          </a:prstGeom>
          <a:noFill/>
        </p:spPr>
        <p:txBody>
          <a:bodyPr wrap="square" rtlCol="0">
            <a:spAutoFit/>
          </a:bodyPr>
          <a:lstStyle/>
          <a:p>
            <a:pPr marL="185738" indent="-185738">
              <a:buFont typeface="Arial" panose="020B0604020202020204" pitchFamily="34" charset="0"/>
              <a:buChar char="•"/>
            </a:pPr>
            <a:r>
              <a:rPr lang="ja-JP" altLang="en-US">
                <a:latin typeface="Meiryo" panose="020B0604030504040204" pitchFamily="34" charset="-128"/>
                <a:ea typeface="Meiryo" panose="020B0604030504040204" pitchFamily="34" charset="-128"/>
              </a:rPr>
              <a:t>第一主成分：製品の種類が多いと左側，少ないと右側</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第二主成分：大規模世帯が下側，小規模世帯が上側</a:t>
            </a:r>
          </a:p>
        </p:txBody>
      </p:sp>
      <p:sp>
        <p:nvSpPr>
          <p:cNvPr id="28" name="テキスト ボックス 27">
            <a:extLst>
              <a:ext uri="{FF2B5EF4-FFF2-40B4-BE49-F238E27FC236}">
                <a16:creationId xmlns:a16="http://schemas.microsoft.com/office/drawing/2014/main" id="{7DF11FEF-FB34-E495-F7DD-A66470C607AD}"/>
              </a:ext>
            </a:extLst>
          </p:cNvPr>
          <p:cNvSpPr txBox="1"/>
          <p:nvPr/>
        </p:nvSpPr>
        <p:spPr>
          <a:xfrm>
            <a:off x="130277" y="5017113"/>
            <a:ext cx="3887208" cy="1323439"/>
          </a:xfrm>
          <a:prstGeom prst="rect">
            <a:avLst/>
          </a:prstGeom>
          <a:noFill/>
        </p:spPr>
        <p:txBody>
          <a:bodyPr wrap="square" rtlCol="0">
            <a:spAutoFit/>
          </a:bodyPr>
          <a:lstStyle/>
          <a:p>
            <a:pPr marL="185738" indent="-185738">
              <a:buFont typeface="Arial" panose="020B0604020202020204" pitchFamily="34" charset="0"/>
              <a:buChar char="•"/>
            </a:pPr>
            <a:r>
              <a:rPr lang="ja-JP" altLang="en-US">
                <a:latin typeface="Meiryo" panose="020B0604030504040204" pitchFamily="34" charset="-128"/>
                <a:ea typeface="Meiryo" panose="020B0604030504040204" pitchFamily="34" charset="-128"/>
              </a:rPr>
              <a:t>第一主成分：映画に高い評価をつける傾向があると左側</a:t>
            </a:r>
            <a:endParaRPr lang="en-US" altLang="ja-JP"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第二主成分：評価した映画が少ないと下側</a:t>
            </a:r>
          </a:p>
        </p:txBody>
      </p:sp>
      <p:sp>
        <p:nvSpPr>
          <p:cNvPr id="29" name="テキスト ボックス 28">
            <a:extLst>
              <a:ext uri="{FF2B5EF4-FFF2-40B4-BE49-F238E27FC236}">
                <a16:creationId xmlns:a16="http://schemas.microsoft.com/office/drawing/2014/main" id="{399CDD6D-77DB-0DA7-E2D0-6A175C776C2A}"/>
              </a:ext>
            </a:extLst>
          </p:cNvPr>
          <p:cNvSpPr txBox="1"/>
          <p:nvPr/>
        </p:nvSpPr>
        <p:spPr>
          <a:xfrm>
            <a:off x="4152396" y="5017111"/>
            <a:ext cx="3887208" cy="1323439"/>
          </a:xfrm>
          <a:prstGeom prst="rect">
            <a:avLst/>
          </a:prstGeom>
          <a:noFill/>
        </p:spPr>
        <p:txBody>
          <a:bodyPr wrap="square" rtlCol="0">
            <a:spAutoFit/>
          </a:bodyPr>
          <a:lstStyle/>
          <a:p>
            <a:pPr marL="185738" indent="-185738">
              <a:buFont typeface="Arial" panose="020B0604020202020204" pitchFamily="34" charset="0"/>
              <a:buChar char="•"/>
            </a:pPr>
            <a:r>
              <a:rPr lang="ja-JP" altLang="en-US">
                <a:latin typeface="Meiryo" panose="020B0604030504040204" pitchFamily="34" charset="-128"/>
                <a:ea typeface="Meiryo" panose="020B0604030504040204" pitchFamily="34" charset="-128"/>
              </a:rPr>
              <a:t>第一主成分：映画に高い評価をつける傾向があると左側</a:t>
            </a:r>
            <a:endParaRPr lang="en-US" altLang="ja-JP"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第二主成分：評価した映画が少ないと下側</a:t>
            </a:r>
          </a:p>
        </p:txBody>
      </p:sp>
    </p:spTree>
    <p:extLst>
      <p:ext uri="{BB962C8B-B14F-4D97-AF65-F5344CB8AC3E}">
        <p14:creationId xmlns:p14="http://schemas.microsoft.com/office/powerpoint/2010/main" val="1297106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補足</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FCCMM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HCCMM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27</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pic>
        <p:nvPicPr>
          <p:cNvPr id="9" name="図 8" descr="テキスト, 手紙&#10;&#10;自動的に生成された説明">
            <a:extLst>
              <a:ext uri="{FF2B5EF4-FFF2-40B4-BE49-F238E27FC236}">
                <a16:creationId xmlns:a16="http://schemas.microsoft.com/office/drawing/2014/main" id="{08BA0EA8-F8EB-E754-0412-CA5BB5F23BC7}"/>
              </a:ext>
            </a:extLst>
          </p:cNvPr>
          <p:cNvPicPr>
            <a:picLocks noChangeAspect="1"/>
          </p:cNvPicPr>
          <p:nvPr/>
        </p:nvPicPr>
        <p:blipFill rotWithShape="1">
          <a:blip r:embed="rId3"/>
          <a:srcRect l="5147"/>
          <a:stretch/>
        </p:blipFill>
        <p:spPr>
          <a:xfrm>
            <a:off x="6095999" y="2059744"/>
            <a:ext cx="5817273" cy="4437742"/>
          </a:xfrm>
          <a:prstGeom prst="rect">
            <a:avLst/>
          </a:prstGeom>
          <a:ln>
            <a:solidFill>
              <a:schemeClr val="tx1"/>
            </a:solidFill>
          </a:ln>
        </p:spPr>
      </p:pic>
      <p:sp>
        <p:nvSpPr>
          <p:cNvPr id="10" name="テキスト ボックス 9">
            <a:extLst>
              <a:ext uri="{FF2B5EF4-FFF2-40B4-BE49-F238E27FC236}">
                <a16:creationId xmlns:a16="http://schemas.microsoft.com/office/drawing/2014/main" id="{24D13CEC-AC68-3D0F-4F1C-23311C3BA150}"/>
              </a:ext>
            </a:extLst>
          </p:cNvPr>
          <p:cNvSpPr txBox="1"/>
          <p:nvPr/>
        </p:nvSpPr>
        <p:spPr>
          <a:xfrm>
            <a:off x="6095999" y="1690412"/>
            <a:ext cx="3587842"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latin typeface="Meiryo" panose="020B0604030504040204" pitchFamily="34" charset="-128"/>
                <a:ea typeface="Meiryo" panose="020B0604030504040204" pitchFamily="34" charset="-128"/>
              </a:rPr>
              <a:t>HCCMM</a:t>
            </a:r>
            <a:r>
              <a:rPr kumimoji="1" lang="ja-JP" altLang="en-US">
                <a:latin typeface="Meiryo" panose="020B0604030504040204" pitchFamily="34" charset="-128"/>
                <a:ea typeface="Meiryo" panose="020B0604030504040204" pitchFamily="34" charset="-128"/>
              </a:rPr>
              <a:t>の目的関数（</a:t>
            </a:r>
            <a:r>
              <a:rPr kumimoji="1" lang="en-US" altLang="ja-JP" dirty="0">
                <a:latin typeface="Meiryo" panose="020B0604030504040204" pitchFamily="34" charset="-128"/>
                <a:ea typeface="Meiryo" panose="020B0604030504040204" pitchFamily="34" charset="-128"/>
              </a:rPr>
              <a:t>p-3/6</a:t>
            </a:r>
            <a:r>
              <a:rPr kumimoji="1" lang="ja-JP" altLang="en-US">
                <a:latin typeface="Meiryo" panose="020B0604030504040204" pitchFamily="34" charset="-128"/>
                <a:ea typeface="Meiryo" panose="020B0604030504040204" pitchFamily="34" charset="-128"/>
              </a:rPr>
              <a:t>）</a:t>
            </a:r>
          </a:p>
        </p:txBody>
      </p:sp>
      <p:pic>
        <p:nvPicPr>
          <p:cNvPr id="16" name="図 15" descr="テキスト, 手紙&#10;&#10;自動的に生成された説明">
            <a:extLst>
              <a:ext uri="{FF2B5EF4-FFF2-40B4-BE49-F238E27FC236}">
                <a16:creationId xmlns:a16="http://schemas.microsoft.com/office/drawing/2014/main" id="{36CE83E0-5517-178E-E787-DE1B2F2CA345}"/>
              </a:ext>
            </a:extLst>
          </p:cNvPr>
          <p:cNvPicPr>
            <a:picLocks noChangeAspect="1"/>
          </p:cNvPicPr>
          <p:nvPr/>
        </p:nvPicPr>
        <p:blipFill>
          <a:blip r:embed="rId4"/>
          <a:stretch>
            <a:fillRect/>
          </a:stretch>
        </p:blipFill>
        <p:spPr>
          <a:xfrm>
            <a:off x="98471" y="2059743"/>
            <a:ext cx="5871217" cy="1717599"/>
          </a:xfrm>
          <a:prstGeom prst="rect">
            <a:avLst/>
          </a:prstGeom>
          <a:ln>
            <a:solidFill>
              <a:schemeClr val="tx1"/>
            </a:solidFill>
          </a:ln>
        </p:spPr>
      </p:pic>
      <p:sp>
        <p:nvSpPr>
          <p:cNvPr id="17" name="テキスト ボックス 16">
            <a:extLst>
              <a:ext uri="{FF2B5EF4-FFF2-40B4-BE49-F238E27FC236}">
                <a16:creationId xmlns:a16="http://schemas.microsoft.com/office/drawing/2014/main" id="{23724DC3-9F3B-0E9F-BC7B-3FCC27FA7C6A}"/>
              </a:ext>
            </a:extLst>
          </p:cNvPr>
          <p:cNvSpPr txBox="1"/>
          <p:nvPr/>
        </p:nvSpPr>
        <p:spPr>
          <a:xfrm>
            <a:off x="98472" y="1690412"/>
            <a:ext cx="4184159" cy="369332"/>
          </a:xfrm>
          <a:prstGeom prst="rect">
            <a:avLst/>
          </a:prstGeom>
          <a:noFill/>
        </p:spPr>
        <p:txBody>
          <a:bodyPr wrap="none" rtlCol="0">
            <a:spAutoFit/>
          </a:bodyPr>
          <a:lstStyle/>
          <a:p>
            <a:pPr marL="285750" indent="-285750">
              <a:buFont typeface="Arial" panose="020B0604020202020204" pitchFamily="34" charset="0"/>
              <a:buChar char="•"/>
            </a:pPr>
            <a:r>
              <a:rPr lang="en-US" altLang="ja-JP" dirty="0">
                <a:latin typeface="Meiryo" panose="020B0604030504040204" pitchFamily="34" charset="-128"/>
                <a:ea typeface="Meiryo" panose="020B0604030504040204" pitchFamily="34" charset="-128"/>
              </a:rPr>
              <a:t>F</a:t>
            </a:r>
            <a:r>
              <a:rPr kumimoji="1" lang="en-US" altLang="ja-JP" dirty="0">
                <a:latin typeface="Meiryo" panose="020B0604030504040204" pitchFamily="34" charset="-128"/>
                <a:ea typeface="Meiryo" panose="020B0604030504040204" pitchFamily="34" charset="-128"/>
              </a:rPr>
              <a:t>CCMM</a:t>
            </a:r>
            <a:r>
              <a:rPr kumimoji="1" lang="ja-JP" altLang="en-US">
                <a:latin typeface="Meiryo" panose="020B0604030504040204" pitchFamily="34" charset="-128"/>
                <a:ea typeface="Meiryo" panose="020B0604030504040204" pitchFamily="34" charset="-128"/>
              </a:rPr>
              <a:t>の目的関数（参考文献</a:t>
            </a:r>
            <a:r>
              <a:rPr kumimoji="1" lang="en-US" altLang="ja-JP" dirty="0">
                <a:latin typeface="Meiryo" panose="020B0604030504040204" pitchFamily="34" charset="-128"/>
                <a:ea typeface="Meiryo" panose="020B0604030504040204" pitchFamily="34" charset="-128"/>
              </a:rPr>
              <a:t>[7]</a:t>
            </a:r>
            <a:r>
              <a:rPr kumimoji="1" lang="ja-JP" altLang="en-US">
                <a:latin typeface="Meiryo" panose="020B0604030504040204" pitchFamily="34" charset="-128"/>
                <a:ea typeface="Meiryo" panose="020B0604030504040204" pitchFamily="34" charset="-128"/>
              </a:rPr>
              <a:t>）</a:t>
            </a:r>
          </a:p>
        </p:txBody>
      </p:sp>
      <p:sp>
        <p:nvSpPr>
          <p:cNvPr id="18" name="テキスト ボックス 17">
            <a:extLst>
              <a:ext uri="{FF2B5EF4-FFF2-40B4-BE49-F238E27FC236}">
                <a16:creationId xmlns:a16="http://schemas.microsoft.com/office/drawing/2014/main" id="{48C4E66D-4960-ECCE-96BE-B7FAA4D993AA}"/>
              </a:ext>
            </a:extLst>
          </p:cNvPr>
          <p:cNvSpPr txBox="1"/>
          <p:nvPr/>
        </p:nvSpPr>
        <p:spPr>
          <a:xfrm>
            <a:off x="615834" y="4244258"/>
            <a:ext cx="5033641"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MMMs</a:t>
            </a:r>
            <a:r>
              <a:rPr kumimoji="1" lang="ja-JP" altLang="en-US">
                <a:latin typeface="Meiryo" panose="020B0604030504040204" pitchFamily="34" charset="-128"/>
                <a:ea typeface="Meiryo" panose="020B0604030504040204" pitchFamily="34" charset="-128"/>
              </a:rPr>
              <a:t>のファジィ度の設定を備えた</a:t>
            </a:r>
            <a:r>
              <a:rPr kumimoji="1" lang="en-US" altLang="ja-JP" dirty="0">
                <a:latin typeface="Meiryo" panose="020B0604030504040204" pitchFamily="34" charset="-128"/>
                <a:ea typeface="Meiryo" panose="020B0604030504040204" pitchFamily="34" charset="-128"/>
              </a:rPr>
              <a:t>FCCMM</a:t>
            </a:r>
            <a:r>
              <a:rPr kumimoji="1" lang="ja-JP" altLang="en-US">
                <a:latin typeface="Meiryo" panose="020B0604030504040204" pitchFamily="34" charset="-128"/>
                <a:ea typeface="Meiryo" panose="020B0604030504040204" pitchFamily="34" charset="-128"/>
              </a:rPr>
              <a:t>の目的関数からファジィ化項を削除することで，</a:t>
            </a:r>
            <a:r>
              <a:rPr kumimoji="1" lang="en-US" altLang="ja-JP" dirty="0">
                <a:latin typeface="Meiryo" panose="020B0604030504040204" pitchFamily="34" charset="-128"/>
                <a:ea typeface="Meiryo" panose="020B0604030504040204" pitchFamily="34" charset="-128"/>
              </a:rPr>
              <a:t>HCCMM</a:t>
            </a:r>
            <a:r>
              <a:rPr lang="ja-JP" altLang="en-US">
                <a:latin typeface="Meiryo" panose="020B0604030504040204" pitchFamily="34" charset="-128"/>
                <a:ea typeface="Meiryo" panose="020B0604030504040204" pitchFamily="34" charset="-128"/>
              </a:rPr>
              <a:t>の目的関数が得られる。</a:t>
            </a:r>
            <a:endParaRPr kumimoji="1" lang="ja-JP" altLang="en-US">
              <a:latin typeface="Meiryo" panose="020B0604030504040204" pitchFamily="34" charset="-128"/>
              <a:ea typeface="Meiryo" panose="020B0604030504040204" pitchFamily="34" charset="-128"/>
            </a:endParaRPr>
          </a:p>
        </p:txBody>
      </p:sp>
      <p:sp>
        <p:nvSpPr>
          <p:cNvPr id="19" name="右矢印 18">
            <a:extLst>
              <a:ext uri="{FF2B5EF4-FFF2-40B4-BE49-F238E27FC236}">
                <a16:creationId xmlns:a16="http://schemas.microsoft.com/office/drawing/2014/main" id="{576B3156-AC97-1866-4A64-BDDBD0256A3E}"/>
              </a:ext>
            </a:extLst>
          </p:cNvPr>
          <p:cNvSpPr/>
          <p:nvPr/>
        </p:nvSpPr>
        <p:spPr>
          <a:xfrm>
            <a:off x="98472" y="4492425"/>
            <a:ext cx="424042" cy="4269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7459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C8E9F-55A6-4BA3-3BF1-D8A5CC598101}"/>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6E61695B-499E-24ED-20ED-A6F8BB9875C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5A664191-AFBD-5BDE-0E18-AA2BD53BBF54}"/>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補足</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RCCMM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B2C644E-3CAC-79DB-62E4-0FAF181B00DE}"/>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28</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3DB193C5-0384-21C9-EBF7-4256A613FDAD}"/>
              </a:ext>
            </a:extLst>
          </p:cNvPr>
          <p:cNvSpPr txBox="1"/>
          <p:nvPr/>
        </p:nvSpPr>
        <p:spPr>
          <a:xfrm>
            <a:off x="98472" y="1650789"/>
            <a:ext cx="3060453" cy="40011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latin typeface="Meiryo" panose="020B0604030504040204" pitchFamily="34" charset="-128"/>
                <a:ea typeface="Meiryo" panose="020B0604030504040204" pitchFamily="34" charset="-128"/>
              </a:rPr>
              <a:t>RCCMM</a:t>
            </a:r>
            <a:r>
              <a:rPr kumimoji="1" lang="ja-JP" altLang="en-US" sz="2000">
                <a:latin typeface="Meiryo" panose="020B0604030504040204" pitchFamily="34" charset="-128"/>
                <a:ea typeface="Meiryo" panose="020B0604030504040204" pitchFamily="34" charset="-128"/>
              </a:rPr>
              <a:t>（</a:t>
            </a:r>
            <a:r>
              <a:rPr lang="en-US" altLang="ja-JP" sz="2000" dirty="0">
                <a:latin typeface="Meiryo" panose="020B0604030504040204" pitchFamily="34" charset="-128"/>
                <a:ea typeface="Meiryo" panose="020B0604030504040204" pitchFamily="34" charset="-128"/>
              </a:rPr>
              <a:t>thesis p4</a:t>
            </a:r>
            <a:r>
              <a:rPr kumimoji="1" lang="ja-JP" altLang="en-US" sz="2000">
                <a:latin typeface="Meiryo" panose="020B0604030504040204" pitchFamily="34" charset="-128"/>
                <a:ea typeface="Meiryo" panose="020B0604030504040204" pitchFamily="34" charset="-128"/>
              </a:rPr>
              <a:t>）</a:t>
            </a:r>
          </a:p>
        </p:txBody>
      </p:sp>
      <p:grpSp>
        <p:nvGrpSpPr>
          <p:cNvPr id="15" name="グループ化 14">
            <a:extLst>
              <a:ext uri="{FF2B5EF4-FFF2-40B4-BE49-F238E27FC236}">
                <a16:creationId xmlns:a16="http://schemas.microsoft.com/office/drawing/2014/main" id="{A9D41851-5296-16A3-4F87-71EE1488B56B}"/>
              </a:ext>
            </a:extLst>
          </p:cNvPr>
          <p:cNvGrpSpPr/>
          <p:nvPr/>
        </p:nvGrpSpPr>
        <p:grpSpPr>
          <a:xfrm>
            <a:off x="98472" y="2051610"/>
            <a:ext cx="5612703" cy="2541073"/>
            <a:chOff x="98472" y="1657519"/>
            <a:chExt cx="5612703" cy="2541073"/>
          </a:xfrm>
        </p:grpSpPr>
        <p:pic>
          <p:nvPicPr>
            <p:cNvPr id="4" name="図 3" descr="テキスト, 手紙&#10;&#10;自動的に生成された説明">
              <a:extLst>
                <a:ext uri="{FF2B5EF4-FFF2-40B4-BE49-F238E27FC236}">
                  <a16:creationId xmlns:a16="http://schemas.microsoft.com/office/drawing/2014/main" id="{4F9B3A94-D21E-0F64-C97C-48E06AC546FE}"/>
                </a:ext>
              </a:extLst>
            </p:cNvPr>
            <p:cNvPicPr>
              <a:picLocks noChangeAspect="1"/>
            </p:cNvPicPr>
            <p:nvPr/>
          </p:nvPicPr>
          <p:blipFill>
            <a:blip r:embed="rId3"/>
            <a:stretch>
              <a:fillRect/>
            </a:stretch>
          </p:blipFill>
          <p:spPr>
            <a:xfrm>
              <a:off x="98472" y="1657519"/>
              <a:ext cx="5612703" cy="1325382"/>
            </a:xfrm>
            <a:prstGeom prst="rect">
              <a:avLst/>
            </a:prstGeom>
          </p:spPr>
        </p:pic>
        <p:pic>
          <p:nvPicPr>
            <p:cNvPr id="9" name="図 8" descr="テキスト&#10;&#10;自動的に生成された説明">
              <a:extLst>
                <a:ext uri="{FF2B5EF4-FFF2-40B4-BE49-F238E27FC236}">
                  <a16:creationId xmlns:a16="http://schemas.microsoft.com/office/drawing/2014/main" id="{2E4DCA3F-B2BC-9AD3-DC60-F1E5E27D8144}"/>
                </a:ext>
              </a:extLst>
            </p:cNvPr>
            <p:cNvPicPr>
              <a:picLocks noChangeAspect="1"/>
            </p:cNvPicPr>
            <p:nvPr/>
          </p:nvPicPr>
          <p:blipFill rotWithShape="1">
            <a:blip r:embed="rId4"/>
            <a:srcRect b="79520"/>
            <a:stretch/>
          </p:blipFill>
          <p:spPr>
            <a:xfrm>
              <a:off x="98472" y="2982900"/>
              <a:ext cx="5612702" cy="1215692"/>
            </a:xfrm>
            <a:prstGeom prst="rect">
              <a:avLst/>
            </a:prstGeom>
          </p:spPr>
        </p:pic>
      </p:grpSp>
      <p:pic>
        <p:nvPicPr>
          <p:cNvPr id="11" name="図 10" descr="テキスト&#10;&#10;自動的に生成された説明">
            <a:extLst>
              <a:ext uri="{FF2B5EF4-FFF2-40B4-BE49-F238E27FC236}">
                <a16:creationId xmlns:a16="http://schemas.microsoft.com/office/drawing/2014/main" id="{C2167042-64B1-EF3E-EEC8-CE706CF8039D}"/>
              </a:ext>
            </a:extLst>
          </p:cNvPr>
          <p:cNvPicPr>
            <a:picLocks noChangeAspect="1"/>
          </p:cNvPicPr>
          <p:nvPr/>
        </p:nvPicPr>
        <p:blipFill>
          <a:blip r:embed="rId4"/>
          <a:stretch>
            <a:fillRect/>
          </a:stretch>
        </p:blipFill>
        <p:spPr>
          <a:xfrm>
            <a:off x="6636246" y="1657519"/>
            <a:ext cx="4598761" cy="4863745"/>
          </a:xfrm>
          <a:prstGeom prst="rect">
            <a:avLst/>
          </a:prstGeom>
        </p:spPr>
      </p:pic>
      <p:sp>
        <p:nvSpPr>
          <p:cNvPr id="12" name="角丸四角形吹き出し 11">
            <a:extLst>
              <a:ext uri="{FF2B5EF4-FFF2-40B4-BE49-F238E27FC236}">
                <a16:creationId xmlns:a16="http://schemas.microsoft.com/office/drawing/2014/main" id="{45688BD8-F53E-9DB9-0227-3FE1CF3E8301}"/>
              </a:ext>
            </a:extLst>
          </p:cNvPr>
          <p:cNvSpPr/>
          <p:nvPr/>
        </p:nvSpPr>
        <p:spPr>
          <a:xfrm>
            <a:off x="133428" y="4737107"/>
            <a:ext cx="2821940" cy="1090259"/>
          </a:xfrm>
          <a:prstGeom prst="wedgeRoundRectCallout">
            <a:avLst>
              <a:gd name="adj1" fmla="val 60724"/>
              <a:gd name="adj2" fmla="val -9686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背景パターン&#10;&#10;低い精度で自動的に生成された説明">
            <a:extLst>
              <a:ext uri="{FF2B5EF4-FFF2-40B4-BE49-F238E27FC236}">
                <a16:creationId xmlns:a16="http://schemas.microsoft.com/office/drawing/2014/main" id="{24B63201-1000-19A8-149F-44071B4412FC}"/>
              </a:ext>
            </a:extLst>
          </p:cNvPr>
          <p:cNvPicPr>
            <a:picLocks noChangeAspect="1"/>
          </p:cNvPicPr>
          <p:nvPr/>
        </p:nvPicPr>
        <p:blipFill rotWithShape="1">
          <a:blip r:embed="rId5"/>
          <a:srcRect r="57711"/>
          <a:stretch/>
        </p:blipFill>
        <p:spPr>
          <a:xfrm>
            <a:off x="303069" y="4827804"/>
            <a:ext cx="2482658" cy="908863"/>
          </a:xfrm>
          <a:prstGeom prst="rect">
            <a:avLst/>
          </a:prstGeom>
        </p:spPr>
      </p:pic>
      <p:pic>
        <p:nvPicPr>
          <p:cNvPr id="18" name="図 17" descr="アプリケーション&#10;&#10;中程度の精度で自動的に生成された説明">
            <a:extLst>
              <a:ext uri="{FF2B5EF4-FFF2-40B4-BE49-F238E27FC236}">
                <a16:creationId xmlns:a16="http://schemas.microsoft.com/office/drawing/2014/main" id="{3B86D255-5F34-39D5-3C83-4254848E1417}"/>
              </a:ext>
            </a:extLst>
          </p:cNvPr>
          <p:cNvPicPr>
            <a:picLocks noChangeAspect="1"/>
          </p:cNvPicPr>
          <p:nvPr/>
        </p:nvPicPr>
        <p:blipFill rotWithShape="1">
          <a:blip r:embed="rId6"/>
          <a:srcRect r="53515"/>
          <a:stretch/>
        </p:blipFill>
        <p:spPr>
          <a:xfrm>
            <a:off x="3418799" y="4873839"/>
            <a:ext cx="2452583" cy="816792"/>
          </a:xfrm>
          <a:prstGeom prst="rect">
            <a:avLst/>
          </a:prstGeom>
        </p:spPr>
      </p:pic>
      <p:sp>
        <p:nvSpPr>
          <p:cNvPr id="19" name="角丸四角形吹き出し 18">
            <a:extLst>
              <a:ext uri="{FF2B5EF4-FFF2-40B4-BE49-F238E27FC236}">
                <a16:creationId xmlns:a16="http://schemas.microsoft.com/office/drawing/2014/main" id="{CBA3BF76-608A-7600-56C6-C07500EB5B57}"/>
              </a:ext>
            </a:extLst>
          </p:cNvPr>
          <p:cNvSpPr/>
          <p:nvPr/>
        </p:nvSpPr>
        <p:spPr>
          <a:xfrm>
            <a:off x="3194182" y="4737107"/>
            <a:ext cx="2901818" cy="1090259"/>
          </a:xfrm>
          <a:prstGeom prst="wedgeRoundRectCallout">
            <a:avLst>
              <a:gd name="adj1" fmla="val 83511"/>
              <a:gd name="adj2" fmla="val -77300"/>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34876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文字の書かれた紙&#10;&#10;中程度の精度で自動的に生成された説明">
            <a:extLst>
              <a:ext uri="{FF2B5EF4-FFF2-40B4-BE49-F238E27FC236}">
                <a16:creationId xmlns:a16="http://schemas.microsoft.com/office/drawing/2014/main" id="{00CFFB8C-DB10-492C-3797-1C81D0D7C7EF}"/>
              </a:ext>
            </a:extLst>
          </p:cNvPr>
          <p:cNvPicPr>
            <a:picLocks noGrp="1" noChangeAspect="1"/>
          </p:cNvPicPr>
          <p:nvPr>
            <p:ph idx="1"/>
          </p:nvPr>
        </p:nvPicPr>
        <p:blipFill rotWithShape="1">
          <a:blip r:embed="rId2"/>
          <a:srcRect b="51413"/>
          <a:stretch/>
        </p:blipFill>
        <p:spPr>
          <a:xfrm>
            <a:off x="838200" y="1592405"/>
            <a:ext cx="5059086" cy="4851938"/>
          </a:xfrm>
        </p:spPr>
      </p:pic>
      <p:sp>
        <p:nvSpPr>
          <p:cNvPr id="6" name="正方形/長方形 5">
            <a:extLst>
              <a:ext uri="{FF2B5EF4-FFF2-40B4-BE49-F238E27FC236}">
                <a16:creationId xmlns:a16="http://schemas.microsoft.com/office/drawing/2014/main" id="{64EB7CB4-080B-1E6F-6C65-E80C8E232A61}"/>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7" name="タイトル 1">
            <a:extLst>
              <a:ext uri="{FF2B5EF4-FFF2-40B4-BE49-F238E27FC236}">
                <a16:creationId xmlns:a16="http://schemas.microsoft.com/office/drawing/2014/main" id="{07C37CED-0B20-E9A4-AC78-A4ACD7EB273A}"/>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補足</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論文抜粋（負の交差エントロピー）</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pic>
        <p:nvPicPr>
          <p:cNvPr id="8" name="コンテンツ プレースホルダー 4" descr="文字の書かれた紙&#10;&#10;中程度の精度で自動的に生成された説明">
            <a:extLst>
              <a:ext uri="{FF2B5EF4-FFF2-40B4-BE49-F238E27FC236}">
                <a16:creationId xmlns:a16="http://schemas.microsoft.com/office/drawing/2014/main" id="{6F93F200-AA0B-B9A9-3499-0F42CEDE33B7}"/>
              </a:ext>
            </a:extLst>
          </p:cNvPr>
          <p:cNvPicPr>
            <a:picLocks noChangeAspect="1"/>
          </p:cNvPicPr>
          <p:nvPr/>
        </p:nvPicPr>
        <p:blipFill rotWithShape="1">
          <a:blip r:embed="rId2"/>
          <a:srcRect t="48866"/>
          <a:stretch/>
        </p:blipFill>
        <p:spPr>
          <a:xfrm>
            <a:off x="6731640" y="1778993"/>
            <a:ext cx="4622160" cy="4665350"/>
          </a:xfrm>
          <a:prstGeom prst="rect">
            <a:avLst/>
          </a:prstGeom>
        </p:spPr>
      </p:pic>
    </p:spTree>
    <p:extLst>
      <p:ext uri="{BB962C8B-B14F-4D97-AF65-F5344CB8AC3E}">
        <p14:creationId xmlns:p14="http://schemas.microsoft.com/office/powerpoint/2010/main" val="423737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410C9C99-6C27-104C-91B9-BF624C9DF21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69720171-2BFD-384A-B0C3-270CC5E63CB9}"/>
              </a:ext>
            </a:extLst>
          </p:cNvPr>
          <p:cNvSpPr>
            <a:spLocks noGrp="1"/>
          </p:cNvSpPr>
          <p:nvPr>
            <p:ph type="title"/>
          </p:nvPr>
        </p:nvSpPr>
        <p:spPr>
          <a:xfrm>
            <a:off x="320837" y="342211"/>
            <a:ext cx="10808204" cy="757388"/>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はじめに</a:t>
            </a:r>
          </a:p>
        </p:txBody>
      </p:sp>
      <p:sp>
        <p:nvSpPr>
          <p:cNvPr id="24" name="テキスト ボックス 23">
            <a:extLst>
              <a:ext uri="{FF2B5EF4-FFF2-40B4-BE49-F238E27FC236}">
                <a16:creationId xmlns:a16="http://schemas.microsoft.com/office/drawing/2014/main" id="{217F17FA-6B42-AF41-925F-4DA7DED5F1DB}"/>
              </a:ext>
            </a:extLst>
          </p:cNvPr>
          <p:cNvSpPr txBox="1"/>
          <p:nvPr/>
        </p:nvSpPr>
        <p:spPr>
          <a:xfrm>
            <a:off x="115572" y="1477582"/>
            <a:ext cx="5609367" cy="830997"/>
          </a:xfrm>
          <a:prstGeom prst="rect">
            <a:avLst/>
          </a:prstGeom>
          <a:noFill/>
          <a:ln w="38100">
            <a:solidFill>
              <a:srgbClr val="00B0F0"/>
            </a:solidFill>
          </a:ln>
        </p:spPr>
        <p:txBody>
          <a:bodyPr wrap="square" rtlCol="0">
            <a:spAutoFit/>
          </a:bodyPr>
          <a:lstStyle/>
          <a:p>
            <a:pPr>
              <a:defRPr/>
            </a:pPr>
            <a:r>
              <a:rPr kumimoji="1" lang="ja-JP" altLang="en-US" sz="2800" b="1">
                <a:latin typeface="Meiryo" panose="020B0604030504040204" pitchFamily="34" charset="-128"/>
                <a:ea typeface="Meiryo" panose="020B0604030504040204" pitchFamily="34" charset="-128"/>
                <a:cs typeface="Arial" panose="020B0604020202020204" pitchFamily="34" charset="0"/>
              </a:rPr>
              <a:t>推薦システム</a:t>
            </a:r>
            <a:endParaRPr kumimoji="1" lang="en-US" altLang="ja-JP" sz="2800" b="1" dirty="0">
              <a:latin typeface="Meiryo" panose="020B0604030504040204" pitchFamily="34" charset="-128"/>
              <a:ea typeface="Meiryo" panose="020B0604030504040204" pitchFamily="34" charset="-128"/>
              <a:cs typeface="Arial" panose="020B0604020202020204" pitchFamily="34" charset="0"/>
            </a:endParaRPr>
          </a:p>
          <a:p>
            <a:pPr>
              <a:defRPr/>
            </a:pPr>
            <a:r>
              <a:rPr kumimoji="1" lang="ja-JP" altLang="en-US" sz="20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ユーザー毎に，好ましいコンテンツを推薦する</a:t>
            </a:r>
          </a:p>
        </p:txBody>
      </p:sp>
      <p:pic>
        <p:nvPicPr>
          <p:cNvPr id="29" name="図 28" descr="写真, ポーズ, 画面, モニター が含まれている画像&#10;&#10;自動的に生成された説明">
            <a:extLst>
              <a:ext uri="{FF2B5EF4-FFF2-40B4-BE49-F238E27FC236}">
                <a16:creationId xmlns:a16="http://schemas.microsoft.com/office/drawing/2014/main" id="{DE6B19D2-4598-B549-B96B-EA2AABBAFEA5}"/>
              </a:ext>
            </a:extLst>
          </p:cNvPr>
          <p:cNvPicPr>
            <a:picLocks noChangeAspect="1"/>
          </p:cNvPicPr>
          <p:nvPr/>
        </p:nvPicPr>
        <p:blipFill rotWithShape="1">
          <a:blip r:embed="rId3"/>
          <a:srcRect r="32064"/>
          <a:stretch/>
        </p:blipFill>
        <p:spPr>
          <a:xfrm>
            <a:off x="115572" y="2447058"/>
            <a:ext cx="5609367" cy="3745164"/>
          </a:xfrm>
          <a:prstGeom prst="rect">
            <a:avLst/>
          </a:prstGeom>
        </p:spPr>
      </p:pic>
      <p:sp>
        <p:nvSpPr>
          <p:cNvPr id="30" name="テキスト ボックス 29">
            <a:extLst>
              <a:ext uri="{FF2B5EF4-FFF2-40B4-BE49-F238E27FC236}">
                <a16:creationId xmlns:a16="http://schemas.microsoft.com/office/drawing/2014/main" id="{3B0FABF8-25F3-B649-9198-D8A1380CB378}"/>
              </a:ext>
            </a:extLst>
          </p:cNvPr>
          <p:cNvSpPr txBox="1"/>
          <p:nvPr/>
        </p:nvSpPr>
        <p:spPr>
          <a:xfrm>
            <a:off x="115572" y="6239896"/>
            <a:ext cx="54040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https</a:t>
            </a:r>
            <a:r>
              <a:rPr kumimoji="1" lang="en" altLang="ja-JP" sz="1400" b="0" i="0" u="none" strike="noStrike" kern="1200" cap="none" spc="0" normalizeH="0" baseline="0" noProof="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://www.amazon.co.jp</a:t>
            </a:r>
            <a:r>
              <a:rPr kumimoji="1" lang="en" altLang="ja-JP"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/Prime-Video</a:t>
            </a:r>
            <a:endParaRPr kumimoji="1" lang="ja-JP" altLang="en-US"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26" name="角丸四角形 25">
            <a:extLst>
              <a:ext uri="{FF2B5EF4-FFF2-40B4-BE49-F238E27FC236}">
                <a16:creationId xmlns:a16="http://schemas.microsoft.com/office/drawing/2014/main" id="{E4294FEB-EEB0-AC4A-B99C-D0620AFD6CD7}"/>
              </a:ext>
            </a:extLst>
          </p:cNvPr>
          <p:cNvSpPr/>
          <p:nvPr/>
        </p:nvSpPr>
        <p:spPr>
          <a:xfrm>
            <a:off x="5961764" y="1312692"/>
            <a:ext cx="2511933" cy="4909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a:latin typeface="Meiryo" panose="020B0604030504040204" pitchFamily="34" charset="-128"/>
                <a:ea typeface="Meiryo" panose="020B0604030504040204" pitchFamily="34" charset="-128"/>
                <a:cs typeface="Arial" panose="020B0604020202020204" pitchFamily="34" charset="0"/>
              </a:rPr>
              <a:t>クラスタリング</a:t>
            </a:r>
            <a:endParaRPr kumimoji="1" lang="en-US" altLang="ja-JP" sz="2400" b="1" dirty="0">
              <a:latin typeface="Meiryo" panose="020B0604030504040204" pitchFamily="34" charset="-128"/>
              <a:ea typeface="Meiryo" panose="020B0604030504040204" pitchFamily="34" charset="-128"/>
              <a:cs typeface="Arial" panose="020B0604020202020204" pitchFamily="34" charset="0"/>
            </a:endParaRPr>
          </a:p>
        </p:txBody>
      </p:sp>
      <p:sp>
        <p:nvSpPr>
          <p:cNvPr id="4" name="テキスト ボックス 3">
            <a:extLst>
              <a:ext uri="{FF2B5EF4-FFF2-40B4-BE49-F238E27FC236}">
                <a16:creationId xmlns:a16="http://schemas.microsoft.com/office/drawing/2014/main" id="{7E989A2D-7B6E-C54D-80E1-12D32275CF43}"/>
              </a:ext>
            </a:extLst>
          </p:cNvPr>
          <p:cNvSpPr txBox="1"/>
          <p:nvPr/>
        </p:nvSpPr>
        <p:spPr>
          <a:xfrm>
            <a:off x="5961765" y="1855858"/>
            <a:ext cx="5768551" cy="1200329"/>
          </a:xfrm>
          <a:prstGeom prst="rect">
            <a:avLst/>
          </a:prstGeom>
          <a:noFill/>
        </p:spPr>
        <p:txBody>
          <a:bodyPr wrap="square" rtlCol="0">
            <a:spAutoFit/>
          </a:bodyPr>
          <a:lstStyle/>
          <a:p>
            <a:r>
              <a:rPr lang="ja-JP" altLang="en-US" sz="2400" dirty="0">
                <a:latin typeface="Meiryo" panose="020B0604030504040204" pitchFamily="34" charset="-128"/>
                <a:ea typeface="Meiryo" panose="020B0604030504040204" pitchFamily="34" charset="-128"/>
                <a:cs typeface="Arial" panose="020B0604020202020204" pitchFamily="34" charset="0"/>
              </a:rPr>
              <a:t>類似した対象同士からなるクラスターを抽出することにより，データを自動的に分類・要約する手法</a:t>
            </a:r>
            <a:endParaRPr lang="en"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下矢印 6">
            <a:extLst>
              <a:ext uri="{FF2B5EF4-FFF2-40B4-BE49-F238E27FC236}">
                <a16:creationId xmlns:a16="http://schemas.microsoft.com/office/drawing/2014/main" id="{7A4D254A-7704-9444-B533-6E29ABE495F8}"/>
              </a:ext>
            </a:extLst>
          </p:cNvPr>
          <p:cNvSpPr/>
          <p:nvPr/>
        </p:nvSpPr>
        <p:spPr>
          <a:xfrm>
            <a:off x="6134045" y="3206726"/>
            <a:ext cx="406108" cy="1247259"/>
          </a:xfrm>
          <a:prstGeom prst="downArrow">
            <a:avLst>
              <a:gd name="adj1" fmla="val 50000"/>
              <a:gd name="adj2" fmla="val 103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Arial" panose="020B0604020202020204" pitchFamily="34" charset="0"/>
              <a:cs typeface="Arial" panose="020B0604020202020204" pitchFamily="34" charset="0"/>
            </a:endParaRPr>
          </a:p>
        </p:txBody>
      </p:sp>
      <p:sp>
        <p:nvSpPr>
          <p:cNvPr id="9" name="テキスト ボックス 8">
            <a:extLst>
              <a:ext uri="{FF2B5EF4-FFF2-40B4-BE49-F238E27FC236}">
                <a16:creationId xmlns:a16="http://schemas.microsoft.com/office/drawing/2014/main" id="{D175E4B8-0B16-234B-A476-8CD00A11D737}"/>
              </a:ext>
            </a:extLst>
          </p:cNvPr>
          <p:cNvSpPr txBox="1"/>
          <p:nvPr/>
        </p:nvSpPr>
        <p:spPr>
          <a:xfrm>
            <a:off x="6716506" y="3206726"/>
            <a:ext cx="4470947" cy="1200329"/>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cs typeface="Arial" panose="020B0604020202020204" pitchFamily="34" charset="0"/>
              </a:rPr>
              <a:t>・容易な実装</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a:latin typeface="Meiryo" panose="020B0604030504040204" pitchFamily="34" charset="-128"/>
                <a:ea typeface="Meiryo" panose="020B0604030504040204" pitchFamily="34" charset="-128"/>
                <a:cs typeface="Arial" panose="020B0604020202020204" pitchFamily="34" charset="0"/>
              </a:rPr>
              <a:t>・効率的な計算</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a:latin typeface="Meiryo" panose="020B0604030504040204" pitchFamily="34" charset="-128"/>
                <a:ea typeface="Meiryo" panose="020B0604030504040204" pitchFamily="34" charset="-128"/>
                <a:cs typeface="Arial" panose="020B0604020202020204" pitchFamily="34" charset="0"/>
              </a:rPr>
              <a:t>・メモリの削減</a:t>
            </a:r>
            <a:endParaRPr lang="en"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角丸四角形 26">
            <a:extLst>
              <a:ext uri="{FF2B5EF4-FFF2-40B4-BE49-F238E27FC236}">
                <a16:creationId xmlns:a16="http://schemas.microsoft.com/office/drawing/2014/main" id="{90039168-E6A0-DE4C-805C-DE5290C1E376}"/>
              </a:ext>
            </a:extLst>
          </p:cNvPr>
          <p:cNvSpPr/>
          <p:nvPr/>
        </p:nvSpPr>
        <p:spPr>
          <a:xfrm>
            <a:off x="5961765" y="4557594"/>
            <a:ext cx="5980430" cy="53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latin typeface="Meiryo" panose="020B0604030504040204" pitchFamily="34" charset="-128"/>
                <a:ea typeface="Meiryo" panose="020B0604030504040204" pitchFamily="34" charset="-128"/>
                <a:cs typeface="Arial" panose="020B0604020202020204" pitchFamily="34" charset="0"/>
              </a:rPr>
              <a:t>クラスタリングに基づく協調フィルタリング</a:t>
            </a:r>
            <a:r>
              <a:rPr kumimoji="1" lang="en-US" altLang="ja-JP" sz="2000" b="1" dirty="0">
                <a:latin typeface="Meiryo" panose="020B0604030504040204" pitchFamily="34" charset="-128"/>
                <a:ea typeface="Meiryo" panose="020B0604030504040204" pitchFamily="34" charset="-128"/>
                <a:cs typeface="Arial" panose="020B0604020202020204" pitchFamily="34" charset="0"/>
              </a:rPr>
              <a:t>(CF)</a:t>
            </a:r>
          </a:p>
        </p:txBody>
      </p:sp>
      <p:sp>
        <p:nvSpPr>
          <p:cNvPr id="15" name="テキスト ボックス 14">
            <a:extLst>
              <a:ext uri="{FF2B5EF4-FFF2-40B4-BE49-F238E27FC236}">
                <a16:creationId xmlns:a16="http://schemas.microsoft.com/office/drawing/2014/main" id="{BE33E884-96F4-4340-A477-4511F3E9613F}"/>
              </a:ext>
            </a:extLst>
          </p:cNvPr>
          <p:cNvSpPr txBox="1"/>
          <p:nvPr/>
        </p:nvSpPr>
        <p:spPr>
          <a:xfrm>
            <a:off x="5906831" y="5182798"/>
            <a:ext cx="5980430" cy="1569660"/>
          </a:xfrm>
          <a:prstGeom prst="rect">
            <a:avLst/>
          </a:prstGeom>
          <a:noFill/>
        </p:spPr>
        <p:txBody>
          <a:bodyPr wrap="square" rtlCol="0">
            <a:spAutoFit/>
          </a:bodyPr>
          <a:lstStyle/>
          <a:p>
            <a:r>
              <a:rPr lang="ja-JP" altLang="en-US" sz="2400" dirty="0">
                <a:latin typeface="Meiryo" panose="020B0604030504040204" pitchFamily="34" charset="-128"/>
                <a:ea typeface="Meiryo" panose="020B0604030504040204" pitchFamily="34" charset="-128"/>
              </a:rPr>
              <a:t>嗜好パターンの類似したユーザーを</a:t>
            </a:r>
            <a:br>
              <a:rPr lang="en-US" altLang="ja-JP" sz="2400" dirty="0">
                <a:latin typeface="Meiryo" panose="020B0604030504040204" pitchFamily="34" charset="-128"/>
                <a:ea typeface="Meiryo" panose="020B0604030504040204" pitchFamily="34" charset="-128"/>
              </a:rPr>
            </a:br>
            <a:r>
              <a:rPr lang="ja-JP" altLang="en-US" sz="2400" dirty="0">
                <a:latin typeface="Meiryo" panose="020B0604030504040204" pitchFamily="34" charset="-128"/>
                <a:ea typeface="Meiryo" panose="020B0604030504040204" pitchFamily="34" charset="-128"/>
              </a:rPr>
              <a:t>クラスターとして抽出し，ユーザーの</a:t>
            </a:r>
            <a:br>
              <a:rPr lang="en-US" altLang="ja-JP" sz="2400" dirty="0">
                <a:latin typeface="Meiryo" panose="020B0604030504040204" pitchFamily="34" charset="-128"/>
                <a:ea typeface="Meiryo" panose="020B0604030504040204" pitchFamily="34" charset="-128"/>
              </a:rPr>
            </a:br>
            <a:r>
              <a:rPr lang="ja-JP" altLang="en-US" sz="2400" dirty="0">
                <a:latin typeface="Meiryo" panose="020B0604030504040204" pitchFamily="34" charset="-128"/>
                <a:ea typeface="Meiryo" panose="020B0604030504040204" pitchFamily="34" charset="-128"/>
              </a:rPr>
              <a:t>帰属するクラスター内で嗜好度の高い</a:t>
            </a:r>
            <a:br>
              <a:rPr lang="en-US" altLang="ja-JP" sz="2400" dirty="0">
                <a:latin typeface="Meiryo" panose="020B0604030504040204" pitchFamily="34" charset="-128"/>
                <a:ea typeface="Meiryo" panose="020B0604030504040204" pitchFamily="34" charset="-128"/>
              </a:rPr>
            </a:br>
            <a:r>
              <a:rPr lang="ja-JP" altLang="en-US" sz="2400" dirty="0">
                <a:latin typeface="Meiryo" panose="020B0604030504040204" pitchFamily="34" charset="-128"/>
                <a:ea typeface="Meiryo" panose="020B0604030504040204" pitchFamily="34" charset="-128"/>
              </a:rPr>
              <a:t>コンテンツを推薦</a:t>
            </a:r>
            <a:endParaRPr lang="en" altLang="ja-JP" sz="2400" dirty="0">
              <a:effectLst/>
              <a:latin typeface="Meiryo" panose="020B0604030504040204" pitchFamily="34" charset="-128"/>
              <a:ea typeface="Meiryo" panose="020B0604030504040204" pitchFamily="34" charset="-128"/>
            </a:endParaRPr>
          </a:p>
        </p:txBody>
      </p:sp>
      <p:sp>
        <p:nvSpPr>
          <p:cNvPr id="33" name="スライド番号プレースホルダー 32">
            <a:extLst>
              <a:ext uri="{FF2B5EF4-FFF2-40B4-BE49-F238E27FC236}">
                <a16:creationId xmlns:a16="http://schemas.microsoft.com/office/drawing/2014/main" id="{26783BDD-0523-464F-A5C3-13FA2345C22B}"/>
              </a:ext>
            </a:extLst>
          </p:cNvPr>
          <p:cNvSpPr>
            <a:spLocks noGrp="1"/>
          </p:cNvSpPr>
          <p:nvPr>
            <p:ph type="sldNum" sz="quarter" idx="12"/>
          </p:nvPr>
        </p:nvSpPr>
        <p:spPr>
          <a:xfrm>
            <a:off x="9333228" y="6432598"/>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1292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補足</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RSCCMM </a:t>
            </a:r>
            <a:r>
              <a:rPr lang="en-US" altLang="ja-JP" sz="2400" dirty="0">
                <a:solidFill>
                  <a:schemeClr val="bg1"/>
                </a:solidFill>
                <a:latin typeface="Meiryo" panose="020B0604030504040204" pitchFamily="34" charset="-128"/>
                <a:ea typeface="Meiryo" panose="020B0604030504040204" pitchFamily="34" charset="-128"/>
              </a:rPr>
              <a:t>abstract p1 </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30</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pic>
        <p:nvPicPr>
          <p:cNvPr id="5" name="図 4" descr="テキスト, 手紙&#10;&#10;自動的に生成された説明">
            <a:extLst>
              <a:ext uri="{FF2B5EF4-FFF2-40B4-BE49-F238E27FC236}">
                <a16:creationId xmlns:a16="http://schemas.microsoft.com/office/drawing/2014/main" id="{65EDB7F9-3C03-94E3-7934-0022E8B552DB}"/>
              </a:ext>
            </a:extLst>
          </p:cNvPr>
          <p:cNvPicPr>
            <a:picLocks noChangeAspect="1"/>
          </p:cNvPicPr>
          <p:nvPr/>
        </p:nvPicPr>
        <p:blipFill>
          <a:blip r:embed="rId3"/>
          <a:stretch>
            <a:fillRect/>
          </a:stretch>
        </p:blipFill>
        <p:spPr>
          <a:xfrm>
            <a:off x="487680" y="1262309"/>
            <a:ext cx="4885832" cy="5508757"/>
          </a:xfrm>
          <a:prstGeom prst="rect">
            <a:avLst/>
          </a:prstGeom>
          <a:ln>
            <a:solidFill>
              <a:schemeClr val="tx1"/>
            </a:solidFill>
          </a:ln>
        </p:spPr>
      </p:pic>
      <p:pic>
        <p:nvPicPr>
          <p:cNvPr id="10" name="図 9" descr="文字の書かれた紙&#10;&#10;中程度の精度で自動的に生成された説明">
            <a:extLst>
              <a:ext uri="{FF2B5EF4-FFF2-40B4-BE49-F238E27FC236}">
                <a16:creationId xmlns:a16="http://schemas.microsoft.com/office/drawing/2014/main" id="{EA3CDF68-BF3E-6D8C-BAC4-0F8D6B25ED20}"/>
              </a:ext>
            </a:extLst>
          </p:cNvPr>
          <p:cNvPicPr>
            <a:picLocks noChangeAspect="1"/>
          </p:cNvPicPr>
          <p:nvPr/>
        </p:nvPicPr>
        <p:blipFill>
          <a:blip r:embed="rId4"/>
          <a:stretch>
            <a:fillRect/>
          </a:stretch>
        </p:blipFill>
        <p:spPr>
          <a:xfrm>
            <a:off x="6818490" y="1296307"/>
            <a:ext cx="4535310" cy="5442372"/>
          </a:xfrm>
          <a:prstGeom prst="rect">
            <a:avLst/>
          </a:prstGeom>
          <a:ln>
            <a:solidFill>
              <a:schemeClr val="tx1"/>
            </a:solidFill>
          </a:ln>
        </p:spPr>
      </p:pic>
    </p:spTree>
    <p:extLst>
      <p:ext uri="{BB962C8B-B14F-4D97-AF65-F5344CB8AC3E}">
        <p14:creationId xmlns:p14="http://schemas.microsoft.com/office/powerpoint/2010/main" val="1830009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補足結果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 Dataset</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31</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CED72A-5CB8-5D40-A75C-11214C0C4254}"/>
                  </a:ext>
                </a:extLst>
              </p:cNvPr>
              <p:cNvSpPr txBox="1"/>
              <p:nvPr/>
            </p:nvSpPr>
            <p:spPr>
              <a:xfrm>
                <a:off x="6409190" y="3887295"/>
                <a:ext cx="5615755" cy="1200329"/>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4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4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7" name="テキスト ボックス 6">
                <a:extLst>
                  <a:ext uri="{FF2B5EF4-FFF2-40B4-BE49-F238E27FC236}">
                    <a16:creationId xmlns:a16="http://schemas.microsoft.com/office/drawing/2014/main" id="{D7CED72A-5CB8-5D40-A75C-11214C0C4254}"/>
                  </a:ext>
                </a:extLst>
              </p:cNvPr>
              <p:cNvSpPr txBox="1">
                <a:spLocks noRot="1" noChangeAspect="1" noMove="1" noResize="1" noEditPoints="1" noAdjustHandles="1" noChangeArrowheads="1" noChangeShapeType="1" noTextEdit="1"/>
              </p:cNvSpPr>
              <p:nvPr/>
            </p:nvSpPr>
            <p:spPr>
              <a:xfrm>
                <a:off x="6409190" y="3887295"/>
                <a:ext cx="5615755" cy="1200329"/>
              </a:xfrm>
              <a:prstGeom prst="rect">
                <a:avLst/>
              </a:prstGeom>
              <a:blipFill>
                <a:blip r:embed="rId3"/>
                <a:stretch>
                  <a:fillRect l="-1351" t="-5263" r="-901" b="-10526"/>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2D895F8B-325F-B948-9B11-03097D11B329}"/>
              </a:ext>
            </a:extLst>
          </p:cNvPr>
          <p:cNvSpPr txBox="1"/>
          <p:nvPr/>
        </p:nvSpPr>
        <p:spPr>
          <a:xfrm>
            <a:off x="6409189" y="2203070"/>
            <a:ext cx="5478011"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cs typeface="Arial" panose="020B0604020202020204" pitchFamily="34" charset="0"/>
              </a:rPr>
              <a:t>各結果初期値をランダムに設定した</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8CD48CA-86E4-D95D-6C31-779E0015315C}"/>
                  </a:ext>
                </a:extLst>
              </p:cNvPr>
              <p:cNvSpPr txBox="1"/>
              <p:nvPr/>
            </p:nvSpPr>
            <p:spPr>
              <a:xfrm>
                <a:off x="636669" y="5665753"/>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xmlns="">
          <p:sp>
            <p:nvSpPr>
              <p:cNvPr id="5" name="テキスト ボックス 4">
                <a:extLst>
                  <a:ext uri="{FF2B5EF4-FFF2-40B4-BE49-F238E27FC236}">
                    <a16:creationId xmlns:a16="http://schemas.microsoft.com/office/drawing/2014/main" id="{88CD48CA-86E4-D95D-6C31-779E0015315C}"/>
                  </a:ext>
                </a:extLst>
              </p:cNvPr>
              <p:cNvSpPr txBox="1">
                <a:spLocks noRot="1" noChangeAspect="1" noMove="1" noResize="1" noEditPoints="1" noAdjustHandles="1" noChangeArrowheads="1" noChangeShapeType="1" noTextEdit="1"/>
              </p:cNvSpPr>
              <p:nvPr/>
            </p:nvSpPr>
            <p:spPr>
              <a:xfrm>
                <a:off x="636669" y="5665753"/>
                <a:ext cx="5375895" cy="369332"/>
              </a:xfrm>
              <a:prstGeom prst="rect">
                <a:avLst/>
              </a:prstGeom>
              <a:blipFill>
                <a:blip r:embed="rId4"/>
                <a:stretch>
                  <a:fillRect l="-706" t="-3226" b="-22581"/>
                </a:stretch>
              </a:blipFill>
            </p:spPr>
            <p:txBody>
              <a:bodyPr/>
              <a:lstStyle/>
              <a:p>
                <a:r>
                  <a:rPr lang="ja-JP" altLang="en-US">
                    <a:noFill/>
                  </a:rPr>
                  <a:t> </a:t>
                </a:r>
              </a:p>
            </p:txBody>
          </p:sp>
        </mc:Fallback>
      </mc:AlternateContent>
      <p:pic>
        <p:nvPicPr>
          <p:cNvPr id="12" name="図 11" descr="グラフ, 折れ線グラフ&#10;&#10;自動的に生成された説明">
            <a:extLst>
              <a:ext uri="{FF2B5EF4-FFF2-40B4-BE49-F238E27FC236}">
                <a16:creationId xmlns:a16="http://schemas.microsoft.com/office/drawing/2014/main" id="{C69B87E9-8390-28EF-54D5-E12A3035D78B}"/>
              </a:ext>
            </a:extLst>
          </p:cNvPr>
          <p:cNvPicPr>
            <a:picLocks noChangeAspect="1"/>
          </p:cNvPicPr>
          <p:nvPr/>
        </p:nvPicPr>
        <p:blipFill rotWithShape="1">
          <a:blip r:embed="rId5"/>
          <a:srcRect t="6051"/>
          <a:stretch/>
        </p:blipFill>
        <p:spPr>
          <a:xfrm>
            <a:off x="167055" y="1312160"/>
            <a:ext cx="6178661" cy="4353593"/>
          </a:xfrm>
          <a:prstGeom prst="rect">
            <a:avLst/>
          </a:prstGeom>
        </p:spPr>
      </p:pic>
    </p:spTree>
    <p:extLst>
      <p:ext uri="{BB962C8B-B14F-4D97-AF65-F5344CB8AC3E}">
        <p14:creationId xmlns:p14="http://schemas.microsoft.com/office/powerpoint/2010/main" val="2366649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補足結果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二値化を行った</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32</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CED72A-5CB8-5D40-A75C-11214C0C4254}"/>
                  </a:ext>
                </a:extLst>
              </p:cNvPr>
              <p:cNvSpPr txBox="1"/>
              <p:nvPr/>
            </p:nvSpPr>
            <p:spPr>
              <a:xfrm>
                <a:off x="6476217" y="3917119"/>
                <a:ext cx="5277978" cy="1200329"/>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4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4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7" name="テキスト ボックス 6">
                <a:extLst>
                  <a:ext uri="{FF2B5EF4-FFF2-40B4-BE49-F238E27FC236}">
                    <a16:creationId xmlns:a16="http://schemas.microsoft.com/office/drawing/2014/main" id="{D7CED72A-5CB8-5D40-A75C-11214C0C4254}"/>
                  </a:ext>
                </a:extLst>
              </p:cNvPr>
              <p:cNvSpPr txBox="1">
                <a:spLocks noRot="1" noChangeAspect="1" noMove="1" noResize="1" noEditPoints="1" noAdjustHandles="1" noChangeArrowheads="1" noChangeShapeType="1" noTextEdit="1"/>
              </p:cNvSpPr>
              <p:nvPr/>
            </p:nvSpPr>
            <p:spPr>
              <a:xfrm>
                <a:off x="6476217" y="3917119"/>
                <a:ext cx="5277978" cy="1200329"/>
              </a:xfrm>
              <a:prstGeom prst="rect">
                <a:avLst/>
              </a:prstGeom>
              <a:blipFill>
                <a:blip r:embed="rId3"/>
                <a:stretch>
                  <a:fillRect l="-1439" t="-5263" b="-10526"/>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2D895F8B-325F-B948-9B11-03097D11B329}"/>
              </a:ext>
            </a:extLst>
          </p:cNvPr>
          <p:cNvSpPr txBox="1"/>
          <p:nvPr/>
        </p:nvSpPr>
        <p:spPr>
          <a:xfrm>
            <a:off x="6476217" y="2395423"/>
            <a:ext cx="5074254"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cs typeface="Arial" panose="020B0604020202020204" pitchFamily="34" charset="0"/>
              </a:rPr>
              <a:t>各結果は初期値をランダムに設定した</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8CD48CA-86E4-D95D-6C31-779E0015315C}"/>
                  </a:ext>
                </a:extLst>
              </p:cNvPr>
              <p:cNvSpPr txBox="1"/>
              <p:nvPr/>
            </p:nvSpPr>
            <p:spPr>
              <a:xfrm>
                <a:off x="819537" y="5987018"/>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xmlns="">
          <p:sp>
            <p:nvSpPr>
              <p:cNvPr id="5" name="テキスト ボックス 4">
                <a:extLst>
                  <a:ext uri="{FF2B5EF4-FFF2-40B4-BE49-F238E27FC236}">
                    <a16:creationId xmlns:a16="http://schemas.microsoft.com/office/drawing/2014/main" id="{88CD48CA-86E4-D95D-6C31-779E0015315C}"/>
                  </a:ext>
                </a:extLst>
              </p:cNvPr>
              <p:cNvSpPr txBox="1">
                <a:spLocks noRot="1" noChangeAspect="1" noMove="1" noResize="1" noEditPoints="1" noAdjustHandles="1" noChangeArrowheads="1" noChangeShapeType="1" noTextEdit="1"/>
              </p:cNvSpPr>
              <p:nvPr/>
            </p:nvSpPr>
            <p:spPr>
              <a:xfrm>
                <a:off x="819537" y="5987018"/>
                <a:ext cx="5375895" cy="369332"/>
              </a:xfrm>
              <a:prstGeom prst="rect">
                <a:avLst/>
              </a:prstGeom>
              <a:blipFill>
                <a:blip r:embed="rId4"/>
                <a:stretch>
                  <a:fillRect l="-943" t="-3333" b="-26667"/>
                </a:stretch>
              </a:blipFill>
            </p:spPr>
            <p:txBody>
              <a:bodyPr/>
              <a:lstStyle/>
              <a:p>
                <a:r>
                  <a:rPr lang="ja-JP" altLang="en-US">
                    <a:noFill/>
                  </a:rPr>
                  <a:t> </a:t>
                </a:r>
              </a:p>
            </p:txBody>
          </p:sp>
        </mc:Fallback>
      </mc:AlternateContent>
      <p:pic>
        <p:nvPicPr>
          <p:cNvPr id="9" name="図 8" descr="グラフ, 折れ線グラフ&#10;&#10;自動的に生成された説明">
            <a:extLst>
              <a:ext uri="{FF2B5EF4-FFF2-40B4-BE49-F238E27FC236}">
                <a16:creationId xmlns:a16="http://schemas.microsoft.com/office/drawing/2014/main" id="{054B5DD6-7D0D-8ADC-3D13-B9E47A3731E9}"/>
              </a:ext>
            </a:extLst>
          </p:cNvPr>
          <p:cNvPicPr>
            <a:picLocks noChangeAspect="1"/>
          </p:cNvPicPr>
          <p:nvPr/>
        </p:nvPicPr>
        <p:blipFill>
          <a:blip r:embed="rId5"/>
          <a:stretch>
            <a:fillRect/>
          </a:stretch>
        </p:blipFill>
        <p:spPr>
          <a:xfrm>
            <a:off x="198716" y="1267044"/>
            <a:ext cx="6080948" cy="4719974"/>
          </a:xfrm>
          <a:prstGeom prst="rect">
            <a:avLst/>
          </a:prstGeom>
        </p:spPr>
      </p:pic>
    </p:spTree>
    <p:extLst>
      <p:ext uri="{BB962C8B-B14F-4D97-AF65-F5344CB8AC3E}">
        <p14:creationId xmlns:p14="http://schemas.microsoft.com/office/powerpoint/2010/main" val="1394020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BB56EE-ACF0-7B83-CF2D-2D849038C976}"/>
            </a:ext>
          </a:extLst>
        </p:cNvPr>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C023C631-2353-FBA3-BF25-53F35C656883}"/>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07884C80-B565-D5A4-98CC-8FE36A79651C}"/>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補足結果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二値化を行わない</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D09A6A63-E043-389A-2D9C-47E6652EC676}"/>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33</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BF9C307-B9BE-06E7-4ECD-76E9F362A1A1}"/>
                  </a:ext>
                </a:extLst>
              </p:cNvPr>
              <p:cNvSpPr txBox="1"/>
              <p:nvPr/>
            </p:nvSpPr>
            <p:spPr>
              <a:xfrm>
                <a:off x="6476217" y="3917119"/>
                <a:ext cx="5277978" cy="1200329"/>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4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4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7" name="テキスト ボックス 6">
                <a:extLst>
                  <a:ext uri="{FF2B5EF4-FFF2-40B4-BE49-F238E27FC236}">
                    <a16:creationId xmlns:a16="http://schemas.microsoft.com/office/drawing/2014/main" id="{1BF9C307-B9BE-06E7-4ECD-76E9F362A1A1}"/>
                  </a:ext>
                </a:extLst>
              </p:cNvPr>
              <p:cNvSpPr txBox="1">
                <a:spLocks noRot="1" noChangeAspect="1" noMove="1" noResize="1" noEditPoints="1" noAdjustHandles="1" noChangeArrowheads="1" noChangeShapeType="1" noTextEdit="1"/>
              </p:cNvSpPr>
              <p:nvPr/>
            </p:nvSpPr>
            <p:spPr>
              <a:xfrm>
                <a:off x="6476217" y="3917119"/>
                <a:ext cx="5277978" cy="1200329"/>
              </a:xfrm>
              <a:prstGeom prst="rect">
                <a:avLst/>
              </a:prstGeom>
              <a:blipFill>
                <a:blip r:embed="rId3"/>
                <a:stretch>
                  <a:fillRect l="-1439" t="-5263" b="-10526"/>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BEE33967-4C2A-BBFF-536A-ED17A9D3D7E0}"/>
              </a:ext>
            </a:extLst>
          </p:cNvPr>
          <p:cNvSpPr txBox="1"/>
          <p:nvPr/>
        </p:nvSpPr>
        <p:spPr>
          <a:xfrm>
            <a:off x="6476217" y="2395423"/>
            <a:ext cx="5074254"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cs typeface="Arial" panose="020B0604020202020204" pitchFamily="34" charset="0"/>
              </a:rPr>
              <a:t>各結果は初期値をランダムに設定した</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9B3B183-0383-F6D7-ADB8-A725B7FAD147}"/>
                  </a:ext>
                </a:extLst>
              </p:cNvPr>
              <p:cNvSpPr txBox="1"/>
              <p:nvPr/>
            </p:nvSpPr>
            <p:spPr>
              <a:xfrm>
                <a:off x="819537" y="5987018"/>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xmlns="">
          <p:sp>
            <p:nvSpPr>
              <p:cNvPr id="5" name="テキスト ボックス 4">
                <a:extLst>
                  <a:ext uri="{FF2B5EF4-FFF2-40B4-BE49-F238E27FC236}">
                    <a16:creationId xmlns:a16="http://schemas.microsoft.com/office/drawing/2014/main" id="{29B3B183-0383-F6D7-ADB8-A725B7FAD147}"/>
                  </a:ext>
                </a:extLst>
              </p:cNvPr>
              <p:cNvSpPr txBox="1">
                <a:spLocks noRot="1" noChangeAspect="1" noMove="1" noResize="1" noEditPoints="1" noAdjustHandles="1" noChangeArrowheads="1" noChangeShapeType="1" noTextEdit="1"/>
              </p:cNvSpPr>
              <p:nvPr/>
            </p:nvSpPr>
            <p:spPr>
              <a:xfrm>
                <a:off x="819537" y="5987018"/>
                <a:ext cx="5375895" cy="369332"/>
              </a:xfrm>
              <a:prstGeom prst="rect">
                <a:avLst/>
              </a:prstGeom>
              <a:blipFill>
                <a:blip r:embed="rId4"/>
                <a:stretch>
                  <a:fillRect l="-943" t="-3333" b="-26667"/>
                </a:stretch>
              </a:blipFill>
            </p:spPr>
            <p:txBody>
              <a:bodyPr/>
              <a:lstStyle/>
              <a:p>
                <a:r>
                  <a:rPr lang="ja-JP" altLang="en-US">
                    <a:noFill/>
                  </a:rPr>
                  <a:t> </a:t>
                </a:r>
              </a:p>
            </p:txBody>
          </p:sp>
        </mc:Fallback>
      </mc:AlternateContent>
      <p:pic>
        <p:nvPicPr>
          <p:cNvPr id="4" name="図 3" descr="グラフ, 折れ線グラフ&#10;&#10;自動的に生成された説明">
            <a:extLst>
              <a:ext uri="{FF2B5EF4-FFF2-40B4-BE49-F238E27FC236}">
                <a16:creationId xmlns:a16="http://schemas.microsoft.com/office/drawing/2014/main" id="{EBD3F15D-6A3E-B0C4-BF7B-8ED2B3E26500}"/>
              </a:ext>
            </a:extLst>
          </p:cNvPr>
          <p:cNvPicPr>
            <a:picLocks noChangeAspect="1"/>
          </p:cNvPicPr>
          <p:nvPr/>
        </p:nvPicPr>
        <p:blipFill>
          <a:blip r:embed="rId5"/>
          <a:stretch>
            <a:fillRect/>
          </a:stretch>
        </p:blipFill>
        <p:spPr>
          <a:xfrm>
            <a:off x="254373" y="1320635"/>
            <a:ext cx="6221844" cy="4666383"/>
          </a:xfrm>
          <a:prstGeom prst="rect">
            <a:avLst/>
          </a:prstGeom>
        </p:spPr>
      </p:pic>
    </p:spTree>
    <p:extLst>
      <p:ext uri="{BB962C8B-B14F-4D97-AF65-F5344CB8AC3E}">
        <p14:creationId xmlns:p14="http://schemas.microsoft.com/office/powerpoint/2010/main" val="889477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6CD1651-9381-9C41-A066-B1A34C008C3E}"/>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8650" y="220717"/>
            <a:ext cx="10517274" cy="959690"/>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Hard C-Means (HCM) </a:t>
            </a:r>
            <a:r>
              <a:rPr lang="en-US" altLang="ja-JP" sz="2400" dirty="0">
                <a:solidFill>
                  <a:schemeClr val="bg1"/>
                </a:solidFill>
                <a:latin typeface="Arial" panose="020B0604020202020204" pitchFamily="34" charset="0"/>
                <a:cs typeface="Arial" panose="020B0604020202020204" pitchFamily="34" charset="0"/>
              </a:rPr>
              <a:t>[MacQueen, 1967]</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508651" y="1357107"/>
            <a:ext cx="11416108" cy="4824602"/>
          </a:xfrm>
        </p:spPr>
        <p:txBody>
          <a:bodyPr>
            <a:normAutofit/>
          </a:bodyPr>
          <a:lstStyle/>
          <a:p>
            <a:r>
              <a:rPr lang="ja-JP" altLang="en-US" sz="2400" dirty="0">
                <a:latin typeface="Meiryo" panose="020B0604030504040204" pitchFamily="34" charset="-128"/>
                <a:ea typeface="Meiryo" panose="020B0604030504040204" pitchFamily="34" charset="-128"/>
                <a:cs typeface="Arial" panose="020B0604020202020204" pitchFamily="34" charset="0"/>
              </a:rPr>
              <a:t>代表的な非階層的クラスタリング手法</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dirty="0">
                <a:latin typeface="Meiryo" panose="020B0604030504040204" pitchFamily="34" charset="-128"/>
                <a:ea typeface="Meiryo" panose="020B0604030504040204" pitchFamily="34" charset="-128"/>
                <a:cs typeface="Arial" panose="020B0604020202020204" pitchFamily="34" charset="0"/>
              </a:rPr>
              <a:t>各対象の各クラスターに対する帰属度</a:t>
            </a:r>
            <a:r>
              <a:rPr lang="en-US" altLang="ja-JP" sz="24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メンバシップ</a:t>
            </a:r>
            <a:r>
              <a:rPr lang="en-US" altLang="ja-JP" sz="24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とクラスター中心の計算を</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交互に繰り返すことによってクラスター構造を抽出</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右矢印 14">
            <a:extLst>
              <a:ext uri="{FF2B5EF4-FFF2-40B4-BE49-F238E27FC236}">
                <a16:creationId xmlns:a16="http://schemas.microsoft.com/office/drawing/2014/main" id="{E385018D-131E-7047-9A61-9D7AD4D48E31}"/>
              </a:ext>
            </a:extLst>
          </p:cNvPr>
          <p:cNvSpPr/>
          <p:nvPr/>
        </p:nvSpPr>
        <p:spPr>
          <a:xfrm>
            <a:off x="1105658" y="5963994"/>
            <a:ext cx="674557" cy="59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9B3E63AC-A830-6B4B-BFBE-6F9D00F6D143}"/>
              </a:ext>
            </a:extLst>
          </p:cNvPr>
          <p:cNvSpPr txBox="1"/>
          <p:nvPr/>
        </p:nvSpPr>
        <p:spPr>
          <a:xfrm>
            <a:off x="1938690" y="5846823"/>
            <a:ext cx="8878467" cy="830997"/>
          </a:xfrm>
          <a:prstGeom prst="rect">
            <a:avLst/>
          </a:prstGeom>
          <a:noFill/>
        </p:spPr>
        <p:txBody>
          <a:bodyPr wrap="square" rtlCol="0">
            <a:spAutoFit/>
          </a:bodyPr>
          <a:lstStyle/>
          <a:p>
            <a:r>
              <a:rPr kumimoji="1" lang="ja-JP" altLang="en-US" sz="2400" dirty="0">
                <a:latin typeface="Meiryo" panose="020B0604030504040204" pitchFamily="34" charset="-128"/>
                <a:ea typeface="Meiryo" panose="020B0604030504040204" pitchFamily="34" charset="-128"/>
              </a:rPr>
              <a:t>各対象は唯一のクラスターに排他的に帰属し，クラスターの</a:t>
            </a:r>
            <a:br>
              <a:rPr kumimoji="1" lang="en-US" altLang="ja-JP" sz="2400" dirty="0">
                <a:latin typeface="Meiryo" panose="020B0604030504040204" pitchFamily="34" charset="-128"/>
                <a:ea typeface="Meiryo" panose="020B0604030504040204" pitchFamily="34" charset="-128"/>
              </a:rPr>
            </a:br>
            <a:r>
              <a:rPr kumimoji="1" lang="ja-JP" altLang="en-US" sz="2400" dirty="0">
                <a:latin typeface="Meiryo" panose="020B0604030504040204" pitchFamily="34" charset="-128"/>
                <a:ea typeface="Meiryo" panose="020B0604030504040204" pitchFamily="34" charset="-128"/>
              </a:rPr>
              <a:t>オーバーラップを表現できないため</a:t>
            </a:r>
            <a:r>
              <a:rPr lang="ja-JP" altLang="en-US" sz="2400" dirty="0">
                <a:latin typeface="Meiryo" panose="020B0604030504040204" pitchFamily="34" charset="-128"/>
                <a:ea typeface="Meiryo" panose="020B0604030504040204" pitchFamily="34" charset="-128"/>
              </a:rPr>
              <a:t>，</a:t>
            </a:r>
            <a:r>
              <a:rPr kumimoji="1" lang="ja-JP" altLang="en-US" sz="2400" dirty="0">
                <a:latin typeface="Meiryo" panose="020B0604030504040204" pitchFamily="34" charset="-128"/>
                <a:ea typeface="Meiryo" panose="020B0604030504040204" pitchFamily="34" charset="-128"/>
              </a:rPr>
              <a:t>誤分類のリスク</a:t>
            </a:r>
            <a:r>
              <a:rPr lang="ja-JP" altLang="en-US" sz="2400">
                <a:latin typeface="Meiryo" panose="020B0604030504040204" pitchFamily="34" charset="-128"/>
                <a:ea typeface="Meiryo" panose="020B0604030504040204" pitchFamily="34" charset="-128"/>
              </a:rPr>
              <a:t>がある．</a:t>
            </a:r>
            <a:endParaRPr kumimoji="1" lang="ja-JP" altLang="en-US" sz="2400" dirty="0">
              <a:latin typeface="Meiryo" panose="020B0604030504040204" pitchFamily="34" charset="-128"/>
              <a:ea typeface="Meiryo" panose="020B0604030504040204" pitchFamily="34" charset="-128"/>
            </a:endParaRPr>
          </a:p>
        </p:txBody>
      </p:sp>
      <p:sp>
        <p:nvSpPr>
          <p:cNvPr id="30" name="スライド番号プレースホルダー 29">
            <a:extLst>
              <a:ext uri="{FF2B5EF4-FFF2-40B4-BE49-F238E27FC236}">
                <a16:creationId xmlns:a16="http://schemas.microsoft.com/office/drawing/2014/main" id="{E32DF063-1DBE-564B-9AF0-1BB75AB625FF}"/>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34</a:t>
            </a:fld>
            <a:endParaRPr kumimoji="1" lang="ja-JP" altLang="en-US" sz="160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56C9EFAD-3C7F-1EAF-9CD2-19C88995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418" y="2947819"/>
            <a:ext cx="5834574" cy="247434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5BEB904-4DFF-9C67-80E4-5D746450218A}"/>
              </a:ext>
            </a:extLst>
          </p:cNvPr>
          <p:cNvSpPr txBox="1"/>
          <p:nvPr/>
        </p:nvSpPr>
        <p:spPr>
          <a:xfrm>
            <a:off x="2437643" y="2887593"/>
            <a:ext cx="1723549" cy="400110"/>
          </a:xfrm>
          <a:prstGeom prst="rect">
            <a:avLst/>
          </a:prstGeom>
          <a:noFill/>
        </p:spPr>
        <p:txBody>
          <a:bodyPr wrap="none" rtlCol="0">
            <a:spAutoFit/>
          </a:bodyPr>
          <a:lstStyle/>
          <a:p>
            <a:r>
              <a:rPr kumimoji="1" lang="ja-JP" altLang="en-US" sz="2000">
                <a:solidFill>
                  <a:srgbClr val="FF0000"/>
                </a:solidFill>
                <a:latin typeface="Meiryo" panose="020B0604030504040204" pitchFamily="34" charset="-128"/>
                <a:ea typeface="Meiryo" panose="020B0604030504040204" pitchFamily="34" charset="-128"/>
              </a:rPr>
              <a:t>クラスター１</a:t>
            </a:r>
          </a:p>
        </p:txBody>
      </p:sp>
      <p:sp>
        <p:nvSpPr>
          <p:cNvPr id="6" name="テキスト ボックス 5">
            <a:extLst>
              <a:ext uri="{FF2B5EF4-FFF2-40B4-BE49-F238E27FC236}">
                <a16:creationId xmlns:a16="http://schemas.microsoft.com/office/drawing/2014/main" id="{873D9A9E-FBE6-EE56-D44C-D247B2D46A18}"/>
              </a:ext>
            </a:extLst>
          </p:cNvPr>
          <p:cNvSpPr txBox="1"/>
          <p:nvPr/>
        </p:nvSpPr>
        <p:spPr>
          <a:xfrm>
            <a:off x="8362883" y="5082283"/>
            <a:ext cx="1625766" cy="400110"/>
          </a:xfrm>
          <a:prstGeom prst="rect">
            <a:avLst/>
          </a:prstGeom>
          <a:noFill/>
        </p:spPr>
        <p:txBody>
          <a:bodyPr wrap="none" rtlCol="0">
            <a:spAutoFit/>
          </a:bodyPr>
          <a:lstStyle/>
          <a:p>
            <a:r>
              <a:rPr kumimoji="1" lang="ja-JP" altLang="en-US" sz="2000">
                <a:solidFill>
                  <a:srgbClr val="0070C0"/>
                </a:solidFill>
                <a:latin typeface="Meiryo" panose="020B0604030504040204" pitchFamily="34" charset="-128"/>
                <a:ea typeface="Meiryo" panose="020B0604030504040204" pitchFamily="34" charset="-128"/>
              </a:rPr>
              <a:t>クラスター</a:t>
            </a:r>
            <a:r>
              <a:rPr kumimoji="1" lang="en-US" altLang="ja-JP" sz="2000" dirty="0">
                <a:solidFill>
                  <a:srgbClr val="0070C0"/>
                </a:solidFill>
                <a:latin typeface="Meiryo" panose="020B0604030504040204" pitchFamily="34" charset="-128"/>
                <a:ea typeface="Meiryo" panose="020B0604030504040204" pitchFamily="34" charset="-128"/>
              </a:rPr>
              <a:t>2</a:t>
            </a:r>
            <a:endParaRPr kumimoji="1" lang="ja-JP" altLang="en-US" sz="2000">
              <a:solidFill>
                <a:srgbClr val="0070C0"/>
              </a:soli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357048A2-F142-3083-6730-E1B1F45B7D7A}"/>
              </a:ext>
            </a:extLst>
          </p:cNvPr>
          <p:cNvSpPr/>
          <p:nvPr/>
        </p:nvSpPr>
        <p:spPr>
          <a:xfrm>
            <a:off x="2243221" y="2613580"/>
            <a:ext cx="7961094" cy="30771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9" name="直線矢印コネクタ 8">
            <a:extLst>
              <a:ext uri="{FF2B5EF4-FFF2-40B4-BE49-F238E27FC236}">
                <a16:creationId xmlns:a16="http://schemas.microsoft.com/office/drawing/2014/main" id="{92A1EA86-0685-855A-28B9-39E12E6C3C62}"/>
              </a:ext>
            </a:extLst>
          </p:cNvPr>
          <p:cNvCxnSpPr>
            <a:cxnSpLocks/>
          </p:cNvCxnSpPr>
          <p:nvPr/>
        </p:nvCxnSpPr>
        <p:spPr>
          <a:xfrm flipH="1" flipV="1">
            <a:off x="6004777" y="4137881"/>
            <a:ext cx="194984" cy="1094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AD07EF-A33C-4247-BE5A-3FD0704B5DBB}"/>
              </a:ext>
            </a:extLst>
          </p:cNvPr>
          <p:cNvCxnSpPr>
            <a:cxnSpLocks/>
          </p:cNvCxnSpPr>
          <p:nvPr/>
        </p:nvCxnSpPr>
        <p:spPr>
          <a:xfrm flipV="1">
            <a:off x="6199761" y="4280170"/>
            <a:ext cx="103762" cy="914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0CB5586-4B04-1B04-3AB0-05BDAEDF17FD}"/>
              </a:ext>
            </a:extLst>
          </p:cNvPr>
          <p:cNvSpPr txBox="1"/>
          <p:nvPr/>
        </p:nvSpPr>
        <p:spPr>
          <a:xfrm>
            <a:off x="5323521" y="5280276"/>
            <a:ext cx="1800493"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誤分類のリスク</a:t>
            </a:r>
          </a:p>
        </p:txBody>
      </p:sp>
    </p:spTree>
    <p:extLst>
      <p:ext uri="{BB962C8B-B14F-4D97-AF65-F5344CB8AC3E}">
        <p14:creationId xmlns:p14="http://schemas.microsoft.com/office/powerpoint/2010/main" val="4020160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62E4DE6B-0563-0740-9644-793473A9582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6033" y="283779"/>
            <a:ext cx="10517274" cy="896628"/>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Rough C-Means (RCM) </a:t>
            </a:r>
            <a:r>
              <a:rPr lang="en-US" altLang="ja-JP" sz="2400" dirty="0">
                <a:solidFill>
                  <a:schemeClr val="bg1"/>
                </a:solidFill>
                <a:latin typeface="Arial" panose="020B0604020202020204" pitchFamily="34" charset="0"/>
                <a:cs typeface="Arial" panose="020B0604020202020204" pitchFamily="34" charset="0"/>
              </a:rPr>
              <a:t>[</a:t>
            </a:r>
            <a:r>
              <a:rPr lang="en-US" altLang="ja-JP" sz="2400" dirty="0" err="1">
                <a:solidFill>
                  <a:schemeClr val="bg1"/>
                </a:solidFill>
                <a:latin typeface="Arial" panose="020B0604020202020204" pitchFamily="34" charset="0"/>
                <a:cs typeface="Arial" panose="020B0604020202020204" pitchFamily="34" charset="0"/>
              </a:rPr>
              <a:t>Lingras</a:t>
            </a:r>
            <a:r>
              <a:rPr lang="en-US" altLang="ja-JP" sz="2400" dirty="0">
                <a:solidFill>
                  <a:schemeClr val="bg1"/>
                </a:solidFill>
                <a:latin typeface="Arial" panose="020B0604020202020204" pitchFamily="34" charset="0"/>
                <a:cs typeface="Arial" panose="020B0604020202020204" pitchFamily="34" charset="0"/>
              </a:rPr>
              <a:t> and West, 2004]</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398498" y="1517786"/>
            <a:ext cx="11166903" cy="830997"/>
          </a:xfrm>
        </p:spPr>
        <p:txBody>
          <a:bodyPr>
            <a:normAutofit/>
          </a:bodyPr>
          <a:lstStyle/>
          <a:p>
            <a:r>
              <a:rPr lang="en-US" altLang="ja-JP" sz="2400" dirty="0">
                <a:latin typeface="Meiryo" panose="020B0604030504040204" pitchFamily="34" charset="-128"/>
                <a:ea typeface="Meiryo" panose="020B0604030504040204" pitchFamily="34" charset="-128"/>
              </a:rPr>
              <a:t>HCM</a:t>
            </a:r>
            <a:r>
              <a:rPr lang="ja-JP" altLang="en-US" sz="2400" dirty="0">
                <a:latin typeface="Meiryo" panose="020B0604030504040204" pitchFamily="34" charset="-128"/>
                <a:ea typeface="Meiryo" panose="020B0604030504040204" pitchFamily="34" charset="-128"/>
              </a:rPr>
              <a:t>の最近隣割り当ての条件を緩和し，各対象を</a:t>
            </a:r>
            <a:r>
              <a:rPr lang="ja-JP" altLang="en-US" sz="2400" b="1" dirty="0">
                <a:latin typeface="Meiryo" panose="020B0604030504040204" pitchFamily="34" charset="-128"/>
                <a:ea typeface="Meiryo" panose="020B0604030504040204" pitchFamily="34" charset="-128"/>
              </a:rPr>
              <a:t>比較的近い複数</a:t>
            </a:r>
            <a:r>
              <a:rPr lang="ja-JP" altLang="en-US" sz="2400" b="1">
                <a:latin typeface="Meiryo" panose="020B0604030504040204" pitchFamily="34" charset="-128"/>
                <a:ea typeface="Meiryo" panose="020B0604030504040204" pitchFamily="34" charset="-128"/>
              </a:rPr>
              <a:t>のクラスターに</a:t>
            </a:r>
            <a:r>
              <a:rPr lang="ja-JP" altLang="en-US" sz="2400" b="1" dirty="0">
                <a:latin typeface="Meiryo" panose="020B0604030504040204" pitchFamily="34" charset="-128"/>
                <a:ea typeface="Meiryo" panose="020B0604030504040204" pitchFamily="34" charset="-128"/>
              </a:rPr>
              <a:t>帰属</a:t>
            </a:r>
            <a:r>
              <a:rPr lang="ja-JP" altLang="en-US" sz="2400" dirty="0">
                <a:latin typeface="Meiryo" panose="020B0604030504040204" pitchFamily="34" charset="-128"/>
                <a:ea typeface="Meiryo" panose="020B0604030504040204" pitchFamily="34" charset="-128"/>
              </a:rPr>
              <a:t>させることで帰属の不確実性</a:t>
            </a:r>
            <a:r>
              <a:rPr lang="ja-JP" altLang="en-US" sz="2400">
                <a:latin typeface="Meiryo" panose="020B0604030504040204" pitchFamily="34" charset="-128"/>
                <a:ea typeface="Meiryo" panose="020B0604030504040204" pitchFamily="34" charset="-128"/>
              </a:rPr>
              <a:t>を取り扱う．</a:t>
            </a:r>
            <a:endParaRPr lang="en-US" altLang="ja-JP" sz="2400" dirty="0">
              <a:latin typeface="Meiryo" panose="020B0604030504040204" pitchFamily="34" charset="-128"/>
              <a:ea typeface="Meiryo" panose="020B0604030504040204" pitchFamily="34" charset="-128"/>
            </a:endParaRPr>
          </a:p>
        </p:txBody>
      </p:sp>
      <p:sp>
        <p:nvSpPr>
          <p:cNvPr id="15" name="右矢印 14">
            <a:extLst>
              <a:ext uri="{FF2B5EF4-FFF2-40B4-BE49-F238E27FC236}">
                <a16:creationId xmlns:a16="http://schemas.microsoft.com/office/drawing/2014/main" id="{E385018D-131E-7047-9A61-9D7AD4D48E31}"/>
              </a:ext>
            </a:extLst>
          </p:cNvPr>
          <p:cNvSpPr/>
          <p:nvPr/>
        </p:nvSpPr>
        <p:spPr>
          <a:xfrm>
            <a:off x="1190059" y="6051544"/>
            <a:ext cx="674557" cy="59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7" name="テキスト ボックス 6">
            <a:extLst>
              <a:ext uri="{FF2B5EF4-FFF2-40B4-BE49-F238E27FC236}">
                <a16:creationId xmlns:a16="http://schemas.microsoft.com/office/drawing/2014/main" id="{D1E99A20-83FE-0F48-987B-303B75B27F5E}"/>
              </a:ext>
            </a:extLst>
          </p:cNvPr>
          <p:cNvSpPr txBox="1"/>
          <p:nvPr/>
        </p:nvSpPr>
        <p:spPr>
          <a:xfrm>
            <a:off x="2057205" y="5934373"/>
            <a:ext cx="8331936" cy="830997"/>
          </a:xfrm>
          <a:prstGeom prst="rect">
            <a:avLst/>
          </a:prstGeom>
          <a:noFill/>
        </p:spPr>
        <p:txBody>
          <a:bodyPr wrap="square" rtlCol="0">
            <a:spAutoFit/>
          </a:bodyPr>
          <a:lstStyle/>
          <a:p>
            <a:r>
              <a:rPr kumimoji="1" lang="ja-JP" altLang="en-US" sz="2400" dirty="0">
                <a:latin typeface="Meiryo" panose="020B0604030504040204" pitchFamily="34" charset="-128"/>
                <a:ea typeface="Meiryo" panose="020B0604030504040204" pitchFamily="34" charset="-128"/>
              </a:rPr>
              <a:t>一つの対象が複数のクラスターへ帰属することが可能で，</a:t>
            </a:r>
            <a:br>
              <a:rPr kumimoji="1" lang="en-US" altLang="ja-JP" sz="2400" dirty="0">
                <a:latin typeface="Meiryo" panose="020B0604030504040204" pitchFamily="34" charset="-128"/>
                <a:ea typeface="Meiryo" panose="020B0604030504040204" pitchFamily="34" charset="-128"/>
              </a:rPr>
            </a:br>
            <a:r>
              <a:rPr kumimoji="1" lang="ja-JP" altLang="en-US" sz="2400" b="1" dirty="0">
                <a:latin typeface="Meiryo" panose="020B0604030504040204" pitchFamily="34" charset="-128"/>
                <a:ea typeface="Meiryo" panose="020B0604030504040204" pitchFamily="34" charset="-128"/>
              </a:rPr>
              <a:t>クラスターのオーバーラップ構造</a:t>
            </a:r>
            <a:r>
              <a:rPr kumimoji="1" lang="ja-JP" altLang="en-US" sz="2400" dirty="0">
                <a:latin typeface="Meiryo" panose="020B0604030504040204" pitchFamily="34" charset="-128"/>
                <a:ea typeface="Meiryo" panose="020B0604030504040204" pitchFamily="34" charset="-128"/>
              </a:rPr>
              <a:t>を</a:t>
            </a:r>
            <a:r>
              <a:rPr kumimoji="1" lang="ja-JP" altLang="en-US" sz="2400">
                <a:latin typeface="Meiryo" panose="020B0604030504040204" pitchFamily="34" charset="-128"/>
                <a:ea typeface="Meiryo" panose="020B0604030504040204" pitchFamily="34" charset="-128"/>
              </a:rPr>
              <a:t>表現できる．</a:t>
            </a:r>
            <a:endParaRPr kumimoji="1" lang="ja-JP" altLang="en-U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スライド番号プレースホルダー 11">
            <a:extLst>
              <a:ext uri="{FF2B5EF4-FFF2-40B4-BE49-F238E27FC236}">
                <a16:creationId xmlns:a16="http://schemas.microsoft.com/office/drawing/2014/main" id="{C4F85190-5CDE-5347-A2AB-97113C6E104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35</a:t>
            </a:fld>
            <a:endParaRPr kumimoji="1" lang="ja-JP" altLang="en-US" sz="160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9FFB9886-A05F-7540-0C57-9FC09D5FE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544" y="2751385"/>
            <a:ext cx="6264448" cy="278038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DCF8093-420F-B643-AA40-778E8F05C729}"/>
              </a:ext>
            </a:extLst>
          </p:cNvPr>
          <p:cNvSpPr txBox="1"/>
          <p:nvPr/>
        </p:nvSpPr>
        <p:spPr>
          <a:xfrm>
            <a:off x="2315187" y="2830757"/>
            <a:ext cx="1723549" cy="400110"/>
          </a:xfrm>
          <a:prstGeom prst="rect">
            <a:avLst/>
          </a:prstGeom>
          <a:noFill/>
        </p:spPr>
        <p:txBody>
          <a:bodyPr wrap="none" rtlCol="0">
            <a:spAutoFit/>
          </a:bodyPr>
          <a:lstStyle/>
          <a:p>
            <a:r>
              <a:rPr kumimoji="1" lang="ja-JP" altLang="en-US" sz="2000">
                <a:solidFill>
                  <a:srgbClr val="FF0000"/>
                </a:solidFill>
                <a:latin typeface="Meiryo" panose="020B0604030504040204" pitchFamily="34" charset="-128"/>
                <a:ea typeface="Meiryo" panose="020B0604030504040204" pitchFamily="34" charset="-128"/>
              </a:rPr>
              <a:t>クラスター１</a:t>
            </a:r>
          </a:p>
        </p:txBody>
      </p:sp>
      <p:sp>
        <p:nvSpPr>
          <p:cNvPr id="6" name="テキスト ボックス 5">
            <a:extLst>
              <a:ext uri="{FF2B5EF4-FFF2-40B4-BE49-F238E27FC236}">
                <a16:creationId xmlns:a16="http://schemas.microsoft.com/office/drawing/2014/main" id="{9D06CAF3-B9A2-CC71-D14A-6878458645C8}"/>
              </a:ext>
            </a:extLst>
          </p:cNvPr>
          <p:cNvSpPr txBox="1"/>
          <p:nvPr/>
        </p:nvSpPr>
        <p:spPr>
          <a:xfrm>
            <a:off x="8398136" y="5202935"/>
            <a:ext cx="1723549" cy="400110"/>
          </a:xfrm>
          <a:prstGeom prst="rect">
            <a:avLst/>
          </a:prstGeom>
          <a:noFill/>
        </p:spPr>
        <p:txBody>
          <a:bodyPr wrap="none" rtlCol="0">
            <a:spAutoFit/>
          </a:bodyPr>
          <a:lstStyle/>
          <a:p>
            <a:r>
              <a:rPr kumimoji="1" lang="ja-JP" altLang="en-US" sz="2000">
                <a:solidFill>
                  <a:srgbClr val="0070C0"/>
                </a:solidFill>
                <a:latin typeface="Meiryo" panose="020B0604030504040204" pitchFamily="34" charset="-128"/>
                <a:ea typeface="Meiryo" panose="020B0604030504040204" pitchFamily="34" charset="-128"/>
              </a:rPr>
              <a:t>クラスター２</a:t>
            </a:r>
          </a:p>
        </p:txBody>
      </p:sp>
      <p:sp>
        <p:nvSpPr>
          <p:cNvPr id="8" name="正方形/長方形 7">
            <a:extLst>
              <a:ext uri="{FF2B5EF4-FFF2-40B4-BE49-F238E27FC236}">
                <a16:creationId xmlns:a16="http://schemas.microsoft.com/office/drawing/2014/main" id="{E3BB7A5E-ABF6-6E9E-4CDF-F5E698E2C20D}"/>
              </a:ext>
            </a:extLst>
          </p:cNvPr>
          <p:cNvSpPr/>
          <p:nvPr/>
        </p:nvSpPr>
        <p:spPr>
          <a:xfrm>
            <a:off x="2243221" y="2613580"/>
            <a:ext cx="7961094" cy="30771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0728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図 25" descr="図形&#10;&#10;中程度の精度で自動的に生成された説明">
            <a:extLst>
              <a:ext uri="{FF2B5EF4-FFF2-40B4-BE49-F238E27FC236}">
                <a16:creationId xmlns:a16="http://schemas.microsoft.com/office/drawing/2014/main" id="{BAD0F8E8-2FFB-8CC2-C6C6-AB79447FF20B}"/>
              </a:ext>
            </a:extLst>
          </p:cNvPr>
          <p:cNvPicPr>
            <a:picLocks noChangeAspect="1"/>
          </p:cNvPicPr>
          <p:nvPr/>
        </p:nvPicPr>
        <p:blipFill>
          <a:blip r:embed="rId3"/>
          <a:stretch>
            <a:fillRect/>
          </a:stretch>
        </p:blipFill>
        <p:spPr>
          <a:xfrm>
            <a:off x="650113" y="4448425"/>
            <a:ext cx="4120193" cy="2060097"/>
          </a:xfrm>
          <a:prstGeom prst="rect">
            <a:avLst/>
          </a:prstGeom>
        </p:spPr>
      </p:pic>
      <p:pic>
        <p:nvPicPr>
          <p:cNvPr id="22" name="図 21" descr="散布図 が含まれている画像&#10;&#10;自動的に生成された説明">
            <a:extLst>
              <a:ext uri="{FF2B5EF4-FFF2-40B4-BE49-F238E27FC236}">
                <a16:creationId xmlns:a16="http://schemas.microsoft.com/office/drawing/2014/main" id="{89F61A0C-EE6B-4FC8-81B2-699FA931EB83}"/>
              </a:ext>
            </a:extLst>
          </p:cNvPr>
          <p:cNvPicPr>
            <a:picLocks noChangeAspect="1"/>
          </p:cNvPicPr>
          <p:nvPr/>
        </p:nvPicPr>
        <p:blipFill>
          <a:blip r:embed="rId4"/>
          <a:stretch>
            <a:fillRect/>
          </a:stretch>
        </p:blipFill>
        <p:spPr>
          <a:xfrm>
            <a:off x="7047517" y="2264568"/>
            <a:ext cx="3502262" cy="1654612"/>
          </a:xfrm>
          <a:prstGeom prst="rect">
            <a:avLst/>
          </a:prstGeom>
        </p:spPr>
      </p:pic>
      <p:pic>
        <p:nvPicPr>
          <p:cNvPr id="18" name="図 17" descr="動物, 鳥, オウム が含まれている画像&#10;&#10;自動的に生成された説明">
            <a:extLst>
              <a:ext uri="{FF2B5EF4-FFF2-40B4-BE49-F238E27FC236}">
                <a16:creationId xmlns:a16="http://schemas.microsoft.com/office/drawing/2014/main" id="{AB5D5F9C-9CAF-1C12-BA98-961E78D169B5}"/>
              </a:ext>
            </a:extLst>
          </p:cNvPr>
          <p:cNvPicPr>
            <a:picLocks noChangeAspect="1"/>
          </p:cNvPicPr>
          <p:nvPr/>
        </p:nvPicPr>
        <p:blipFill>
          <a:blip r:embed="rId5"/>
          <a:stretch>
            <a:fillRect/>
          </a:stretch>
        </p:blipFill>
        <p:spPr>
          <a:xfrm>
            <a:off x="959094" y="2211839"/>
            <a:ext cx="3502233" cy="1751117"/>
          </a:xfrm>
          <a:prstGeom prst="rect">
            <a:avLst/>
          </a:prstGeom>
        </p:spPr>
      </p:pic>
      <p:sp>
        <p:nvSpPr>
          <p:cNvPr id="32" name="正方形/長方形 31">
            <a:extLst>
              <a:ext uri="{FF2B5EF4-FFF2-40B4-BE49-F238E27FC236}">
                <a16:creationId xmlns:a16="http://schemas.microsoft.com/office/drawing/2014/main" id="{62E4DE6B-0563-0740-9644-793473A9582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6033" y="283779"/>
            <a:ext cx="10517274" cy="896628"/>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Rough Set C-Means (RSCM)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2018</a:t>
            </a:r>
            <a:r>
              <a:rPr lang="en-US" altLang="ja-JP" sz="2400" dirty="0">
                <a:solidFill>
                  <a:schemeClr val="bg1"/>
                </a:solidFill>
                <a:latin typeface="Arial" panose="020B0604020202020204" pitchFamily="34" charset="0"/>
                <a:cs typeface="Arial" panose="020B0604020202020204" pitchFamily="34" charset="0"/>
              </a:rPr>
              <a:t>]</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12" name="スライド番号プレースホルダー 11">
            <a:extLst>
              <a:ext uri="{FF2B5EF4-FFF2-40B4-BE49-F238E27FC236}">
                <a16:creationId xmlns:a16="http://schemas.microsoft.com/office/drawing/2014/main" id="{C4F85190-5CDE-5347-A2AB-97113C6E104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36</a:t>
            </a:fld>
            <a:endParaRPr kumimoji="1" lang="ja-JP" altLang="en-US" sz="1600">
              <a:latin typeface="Arial" panose="020B0604020202020204" pitchFamily="34" charset="0"/>
              <a:cs typeface="Arial" panose="020B0604020202020204" pitchFamily="34" charset="0"/>
            </a:endParaRPr>
          </a:p>
        </p:txBody>
      </p:sp>
      <p:sp>
        <p:nvSpPr>
          <p:cNvPr id="11" name="正方形/長方形 10">
            <a:extLst>
              <a:ext uri="{FF2B5EF4-FFF2-40B4-BE49-F238E27FC236}">
                <a16:creationId xmlns:a16="http://schemas.microsoft.com/office/drawing/2014/main" id="{B2070789-2712-2E40-9CA6-CB92DB1B1B80}"/>
              </a:ext>
            </a:extLst>
          </p:cNvPr>
          <p:cNvSpPr/>
          <p:nvPr/>
        </p:nvSpPr>
        <p:spPr>
          <a:xfrm>
            <a:off x="959095" y="2157734"/>
            <a:ext cx="3581891" cy="1880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正方形/長方形 19">
            <a:extLst>
              <a:ext uri="{FF2B5EF4-FFF2-40B4-BE49-F238E27FC236}">
                <a16:creationId xmlns:a16="http://schemas.microsoft.com/office/drawing/2014/main" id="{5E572421-973F-A25D-4074-EE11C74F7C7A}"/>
              </a:ext>
            </a:extLst>
          </p:cNvPr>
          <p:cNvSpPr/>
          <p:nvPr/>
        </p:nvSpPr>
        <p:spPr>
          <a:xfrm>
            <a:off x="6857155" y="2157734"/>
            <a:ext cx="4120193" cy="1880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 name="正方形/長方形 22">
            <a:extLst>
              <a:ext uri="{FF2B5EF4-FFF2-40B4-BE49-F238E27FC236}">
                <a16:creationId xmlns:a16="http://schemas.microsoft.com/office/drawing/2014/main" id="{493C7D07-F8F0-503E-38BF-12D768923D38}"/>
              </a:ext>
            </a:extLst>
          </p:cNvPr>
          <p:cNvSpPr/>
          <p:nvPr/>
        </p:nvSpPr>
        <p:spPr>
          <a:xfrm>
            <a:off x="961436" y="4413510"/>
            <a:ext cx="3615296" cy="223605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4" name="正方形/長方形 23">
            <a:extLst>
              <a:ext uri="{FF2B5EF4-FFF2-40B4-BE49-F238E27FC236}">
                <a16:creationId xmlns:a16="http://schemas.microsoft.com/office/drawing/2014/main" id="{A02BB6EF-DE4A-823D-0F4B-4BC3C98AD60A}"/>
              </a:ext>
            </a:extLst>
          </p:cNvPr>
          <p:cNvSpPr/>
          <p:nvPr/>
        </p:nvSpPr>
        <p:spPr>
          <a:xfrm>
            <a:off x="6857156" y="4413510"/>
            <a:ext cx="4120193" cy="22360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BBCEB3CF-AAE9-A673-B446-9D5388803E5B}"/>
              </a:ext>
            </a:extLst>
          </p:cNvPr>
          <p:cNvSpPr txBox="1"/>
          <p:nvPr/>
        </p:nvSpPr>
        <p:spPr>
          <a:xfrm>
            <a:off x="406202" y="1277298"/>
            <a:ext cx="10961156" cy="83099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1" dirty="0">
                <a:latin typeface="Meiryo" panose="020B0604030504040204" pitchFamily="34" charset="-128"/>
                <a:ea typeface="Meiryo" panose="020B0604030504040204" pitchFamily="34" charset="-128"/>
              </a:rPr>
              <a:t>ラフ集合理論に基づき対象空間を粒状化し，粒単位でクラスターへの帰属を判定する</a:t>
            </a:r>
            <a:r>
              <a:rPr lang="ja-JP" altLang="en-US" sz="2400" dirty="0">
                <a:latin typeface="Meiryo" panose="020B0604030504040204" pitchFamily="34" charset="-128"/>
                <a:ea typeface="Meiryo" panose="020B0604030504040204" pitchFamily="34" charset="-128"/>
              </a:rPr>
              <a:t>ことで帰属の不確実性</a:t>
            </a:r>
            <a:r>
              <a:rPr lang="ja-JP" altLang="en-US" sz="2400">
                <a:latin typeface="Meiryo" panose="020B0604030504040204" pitchFamily="34" charset="-128"/>
                <a:ea typeface="Meiryo" panose="020B0604030504040204" pitchFamily="34" charset="-128"/>
              </a:rPr>
              <a:t>を取り扱う．</a:t>
            </a:r>
            <a:endParaRPr lang="en-US" altLang="ja-JP" sz="2400" dirty="0">
              <a:latin typeface="Meiryo" panose="020B0604030504040204" pitchFamily="34" charset="-128"/>
              <a:ea typeface="Meiryo" panose="020B0604030504040204" pitchFamily="34" charset="-128"/>
            </a:endParaRPr>
          </a:p>
        </p:txBody>
      </p:sp>
      <p:sp>
        <p:nvSpPr>
          <p:cNvPr id="30" name="右矢印 29">
            <a:extLst>
              <a:ext uri="{FF2B5EF4-FFF2-40B4-BE49-F238E27FC236}">
                <a16:creationId xmlns:a16="http://schemas.microsoft.com/office/drawing/2014/main" id="{A14C30DC-D7EC-956D-7C95-9A068970AA51}"/>
              </a:ext>
            </a:extLst>
          </p:cNvPr>
          <p:cNvSpPr/>
          <p:nvPr/>
        </p:nvSpPr>
        <p:spPr>
          <a:xfrm>
            <a:off x="4839667" y="2922909"/>
            <a:ext cx="1645476"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1" name="右矢印 30">
            <a:extLst>
              <a:ext uri="{FF2B5EF4-FFF2-40B4-BE49-F238E27FC236}">
                <a16:creationId xmlns:a16="http://schemas.microsoft.com/office/drawing/2014/main" id="{D707BEE7-780C-27CC-B03E-56AABD500E81}"/>
              </a:ext>
            </a:extLst>
          </p:cNvPr>
          <p:cNvSpPr/>
          <p:nvPr/>
        </p:nvSpPr>
        <p:spPr>
          <a:xfrm>
            <a:off x="4839667" y="5232933"/>
            <a:ext cx="1645476"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 name="テキスト ボックス 32">
            <a:extLst>
              <a:ext uri="{FF2B5EF4-FFF2-40B4-BE49-F238E27FC236}">
                <a16:creationId xmlns:a16="http://schemas.microsoft.com/office/drawing/2014/main" id="{E0A4DC0B-DB31-6834-5219-09C3439A548A}"/>
              </a:ext>
            </a:extLst>
          </p:cNvPr>
          <p:cNvSpPr txBox="1"/>
          <p:nvPr/>
        </p:nvSpPr>
        <p:spPr>
          <a:xfrm>
            <a:off x="4540986" y="2533122"/>
            <a:ext cx="2236510" cy="400110"/>
          </a:xfrm>
          <a:prstGeom prst="rect">
            <a:avLst/>
          </a:prstGeom>
          <a:noFill/>
        </p:spPr>
        <p:txBody>
          <a:bodyPr wrap="none" rtlCol="0">
            <a:spAutoFit/>
          </a:bodyPr>
          <a:lstStyle/>
          <a:p>
            <a:r>
              <a:rPr kumimoji="1" lang="ja-JP" altLang="en-US" sz="2000" b="1" dirty="0">
                <a:latin typeface="Meiryo" panose="020B0604030504040204" pitchFamily="34" charset="-128"/>
                <a:ea typeface="Meiryo" panose="020B0604030504040204" pitchFamily="34" charset="-128"/>
              </a:rPr>
              <a:t>対象空間の粒状化</a:t>
            </a:r>
          </a:p>
        </p:txBody>
      </p:sp>
      <p:sp>
        <p:nvSpPr>
          <p:cNvPr id="34" name="テキスト ボックス 33">
            <a:extLst>
              <a:ext uri="{FF2B5EF4-FFF2-40B4-BE49-F238E27FC236}">
                <a16:creationId xmlns:a16="http://schemas.microsoft.com/office/drawing/2014/main" id="{2DA1C80E-A16F-0D11-AC08-F25D5A6A10A3}"/>
              </a:ext>
            </a:extLst>
          </p:cNvPr>
          <p:cNvSpPr txBox="1"/>
          <p:nvPr/>
        </p:nvSpPr>
        <p:spPr>
          <a:xfrm>
            <a:off x="4609783" y="4632079"/>
            <a:ext cx="2333790" cy="646331"/>
          </a:xfrm>
          <a:prstGeom prst="rect">
            <a:avLst/>
          </a:prstGeom>
          <a:noFill/>
        </p:spPr>
        <p:txBody>
          <a:bodyPr wrap="square" rtlCol="0">
            <a:spAutoFit/>
          </a:bodyPr>
          <a:lstStyle/>
          <a:p>
            <a:r>
              <a:rPr kumimoji="1" lang="ja-JP" altLang="en-US" sz="1800" b="1" dirty="0">
                <a:latin typeface="Meiryo" panose="020B0604030504040204" pitchFamily="34" charset="-128"/>
                <a:ea typeface="Meiryo" panose="020B0604030504040204" pitchFamily="34" charset="-128"/>
              </a:rPr>
              <a:t>粒単位でクラスターへの帰属を判定</a:t>
            </a:r>
          </a:p>
        </p:txBody>
      </p:sp>
      <p:pic>
        <p:nvPicPr>
          <p:cNvPr id="1026" name="Picture 2">
            <a:extLst>
              <a:ext uri="{FF2B5EF4-FFF2-40B4-BE49-F238E27FC236}">
                <a16:creationId xmlns:a16="http://schemas.microsoft.com/office/drawing/2014/main" id="{69DAF65B-B4BE-9856-8E18-3F2985769E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496" y="4335473"/>
            <a:ext cx="431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48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0BF291AF-F5C4-7B4C-8E74-0FF76038B46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1BD242D8-53F8-4A49-9B77-4A054B8AB170}"/>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37</a:t>
            </a:fld>
            <a:endParaRPr kumimoji="1" lang="ja-JP" altLang="en-US" sz="1600">
              <a:latin typeface="Arial" panose="020B0604020202020204" pitchFamily="34" charset="0"/>
              <a:cs typeface="Arial" panose="020B0604020202020204" pitchFamily="34" charset="0"/>
            </a:endParaRPr>
          </a:p>
        </p:txBody>
      </p:sp>
      <p:sp>
        <p:nvSpPr>
          <p:cNvPr id="8" name="タイトル 1">
            <a:extLst>
              <a:ext uri="{FF2B5EF4-FFF2-40B4-BE49-F238E27FC236}">
                <a16:creationId xmlns:a16="http://schemas.microsoft.com/office/drawing/2014/main" id="{65AD9D32-78D2-0512-3D0A-AAA7423661B2}"/>
              </a:ext>
            </a:extLst>
          </p:cNvPr>
          <p:cNvSpPr>
            <a:spLocks noGrp="1"/>
          </p:cNvSpPr>
          <p:nvPr>
            <p:ph type="title"/>
          </p:nvPr>
        </p:nvSpPr>
        <p:spPr>
          <a:xfrm>
            <a:off x="133843" y="280219"/>
            <a:ext cx="11924312" cy="919967"/>
          </a:xfrm>
        </p:spPr>
        <p:txBody>
          <a:bodyPr>
            <a:normAutofit/>
          </a:bodyPr>
          <a:lstStyle/>
          <a:p>
            <a:r>
              <a:rPr kumimoji="1" lang="ja-JP" altLang="en-US" sz="3200">
                <a:solidFill>
                  <a:schemeClr val="bg1"/>
                </a:solidFill>
                <a:latin typeface="Meiryo" panose="020B0604030504040204" pitchFamily="34" charset="-128"/>
                <a:ea typeface="Meiryo" panose="020B0604030504040204" pitchFamily="34" charset="-128"/>
                <a:cs typeface="Arial" panose="020B0604020202020204" pitchFamily="34" charset="0"/>
              </a:rPr>
              <a:t>共クラスタリングにおける各メンバシップ</a:t>
            </a:r>
          </a:p>
        </p:txBody>
      </p:sp>
      <p:graphicFrame>
        <p:nvGraphicFramePr>
          <p:cNvPr id="2" name="表 12">
            <a:extLst>
              <a:ext uri="{FF2B5EF4-FFF2-40B4-BE49-F238E27FC236}">
                <a16:creationId xmlns:a16="http://schemas.microsoft.com/office/drawing/2014/main" id="{562DB69A-AC9D-BD52-7328-11909C214503}"/>
              </a:ext>
            </a:extLst>
          </p:cNvPr>
          <p:cNvGraphicFramePr>
            <a:graphicFrameLocks noGrp="1"/>
          </p:cNvGraphicFramePr>
          <p:nvPr>
            <p:extLst>
              <p:ext uri="{D42A27DB-BD31-4B8C-83A1-F6EECF244321}">
                <p14:modId xmlns:p14="http://schemas.microsoft.com/office/powerpoint/2010/main" val="773932942"/>
              </p:ext>
            </p:extLst>
          </p:nvPr>
        </p:nvGraphicFramePr>
        <p:xfrm>
          <a:off x="569191" y="2327582"/>
          <a:ext cx="5181915" cy="1206729"/>
        </p:xfrm>
        <a:graphic>
          <a:graphicData uri="http://schemas.openxmlformats.org/drawingml/2006/table">
            <a:tbl>
              <a:tblPr firstRow="1" bandRow="1">
                <a:tableStyleId>{5C22544A-7EE6-4342-B048-85BDC9FD1C3A}</a:tableStyleId>
              </a:tblPr>
              <a:tblGrid>
                <a:gridCol w="1223275">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316929">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449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449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graphicFrame>
        <p:nvGraphicFramePr>
          <p:cNvPr id="4" name="表 12">
            <a:extLst>
              <a:ext uri="{FF2B5EF4-FFF2-40B4-BE49-F238E27FC236}">
                <a16:creationId xmlns:a16="http://schemas.microsoft.com/office/drawing/2014/main" id="{FA926C80-BD78-008C-19E5-B18E652327FB}"/>
              </a:ext>
            </a:extLst>
          </p:cNvPr>
          <p:cNvGraphicFramePr>
            <a:graphicFrameLocks noGrp="1"/>
          </p:cNvGraphicFramePr>
          <p:nvPr>
            <p:extLst>
              <p:ext uri="{D42A27DB-BD31-4B8C-83A1-F6EECF244321}">
                <p14:modId xmlns:p14="http://schemas.microsoft.com/office/powerpoint/2010/main" val="2126535923"/>
              </p:ext>
            </p:extLst>
          </p:nvPr>
        </p:nvGraphicFramePr>
        <p:xfrm>
          <a:off x="569190" y="4485237"/>
          <a:ext cx="5181916" cy="1103800"/>
        </p:xfrm>
        <a:graphic>
          <a:graphicData uri="http://schemas.openxmlformats.org/drawingml/2006/table">
            <a:tbl>
              <a:tblPr firstRow="1" bandRow="1">
                <a:tableStyleId>{5C22544A-7EE6-4342-B048-85BDC9FD1C3A}</a:tableStyleId>
              </a:tblPr>
              <a:tblGrid>
                <a:gridCol w="1223276">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279465">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995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995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58784621"/>
                  </a:ext>
                </a:extLst>
              </a:tr>
            </a:tbl>
          </a:graphicData>
        </a:graphic>
      </p:graphicFrame>
      <p:sp>
        <p:nvSpPr>
          <p:cNvPr id="5" name="角丸四角形 4">
            <a:extLst>
              <a:ext uri="{FF2B5EF4-FFF2-40B4-BE49-F238E27FC236}">
                <a16:creationId xmlns:a16="http://schemas.microsoft.com/office/drawing/2014/main" id="{A3E0D799-49E0-D07D-4A79-A9BB657DBBEA}"/>
              </a:ext>
            </a:extLst>
          </p:cNvPr>
          <p:cNvSpPr/>
          <p:nvPr/>
        </p:nvSpPr>
        <p:spPr>
          <a:xfrm>
            <a:off x="1834358" y="2684860"/>
            <a:ext cx="2268000" cy="3357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 name="角丸四角形 5">
            <a:extLst>
              <a:ext uri="{FF2B5EF4-FFF2-40B4-BE49-F238E27FC236}">
                <a16:creationId xmlns:a16="http://schemas.microsoft.com/office/drawing/2014/main" id="{7F27C0B2-4DF0-FA02-6E13-D8473EF1EC9D}"/>
              </a:ext>
            </a:extLst>
          </p:cNvPr>
          <p:cNvSpPr/>
          <p:nvPr/>
        </p:nvSpPr>
        <p:spPr>
          <a:xfrm>
            <a:off x="4212520" y="3130725"/>
            <a:ext cx="1478029" cy="31896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 name="上下矢印 6">
            <a:extLst>
              <a:ext uri="{FF2B5EF4-FFF2-40B4-BE49-F238E27FC236}">
                <a16:creationId xmlns:a16="http://schemas.microsoft.com/office/drawing/2014/main" id="{8D8F6D55-7031-1C1C-624F-9B1E06E7A6CE}"/>
              </a:ext>
            </a:extLst>
          </p:cNvPr>
          <p:cNvSpPr/>
          <p:nvPr/>
        </p:nvSpPr>
        <p:spPr>
          <a:xfrm>
            <a:off x="5861518" y="2700691"/>
            <a:ext cx="250610" cy="7283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 name="左右矢印 8">
            <a:extLst>
              <a:ext uri="{FF2B5EF4-FFF2-40B4-BE49-F238E27FC236}">
                <a16:creationId xmlns:a16="http://schemas.microsoft.com/office/drawing/2014/main" id="{B1F75FA9-971A-021D-9485-52783314FAB7}"/>
              </a:ext>
            </a:extLst>
          </p:cNvPr>
          <p:cNvSpPr/>
          <p:nvPr/>
        </p:nvSpPr>
        <p:spPr>
          <a:xfrm>
            <a:off x="1820745" y="5609852"/>
            <a:ext cx="3916748" cy="3661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FDA92E75-3985-9D57-53D8-B90E76297131}"/>
              </a:ext>
            </a:extLst>
          </p:cNvPr>
          <p:cNvSpPr txBox="1"/>
          <p:nvPr/>
        </p:nvSpPr>
        <p:spPr>
          <a:xfrm>
            <a:off x="6901222" y="2223089"/>
            <a:ext cx="4963886"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rPr>
              <a:t>各対象の共クラスターへの帰属を表す</a:t>
            </a:r>
            <a:endParaRPr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a:latin typeface="Meiryo" panose="020B0604030504040204" pitchFamily="34" charset="-128"/>
                <a:ea typeface="Meiryo" panose="020B0604030504040204" pitchFamily="34" charset="-128"/>
              </a:rPr>
              <a:t>各対象</a:t>
            </a:r>
            <a:r>
              <a:rPr lang="ja-JP" altLang="en-US" sz="2400" dirty="0">
                <a:latin typeface="Meiryo" panose="020B0604030504040204" pitchFamily="34" charset="-128"/>
                <a:ea typeface="Meiryo" panose="020B0604030504040204" pitchFamily="34" charset="-128"/>
              </a:rPr>
              <a:t>の対象メンバシップの総和は１</a:t>
            </a:r>
            <a:r>
              <a:rPr lang="ja-JP" altLang="en-US" sz="2400">
                <a:latin typeface="Meiryo" panose="020B0604030504040204" pitchFamily="34" charset="-128"/>
                <a:ea typeface="Meiryo" panose="020B0604030504040204" pitchFamily="34" charset="-128"/>
              </a:rPr>
              <a:t>となる</a:t>
            </a:r>
            <a:endParaRPr lang="en-US" altLang="ja-JP" sz="2400" dirty="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6B723407-E702-B8F0-E7EC-D584A895AD05}"/>
              </a:ext>
            </a:extLst>
          </p:cNvPr>
          <p:cNvSpPr txBox="1"/>
          <p:nvPr/>
        </p:nvSpPr>
        <p:spPr>
          <a:xfrm>
            <a:off x="6658923" y="4474949"/>
            <a:ext cx="4963887"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a:latin typeface="Meiryo" panose="020B0604030504040204" pitchFamily="34" charset="-128"/>
                <a:ea typeface="Meiryo" panose="020B0604030504040204" pitchFamily="34" charset="-128"/>
              </a:rPr>
              <a:t>各共クラスター内での各項目の重要度を表す</a:t>
            </a:r>
            <a:endParaRPr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a:latin typeface="Meiryo" panose="020B0604030504040204" pitchFamily="34" charset="-128"/>
                <a:ea typeface="Meiryo" panose="020B0604030504040204" pitchFamily="34" charset="-128"/>
              </a:rPr>
              <a:t>各共</a:t>
            </a:r>
            <a:r>
              <a:rPr lang="ja-JP" altLang="en-US" sz="2400" dirty="0">
                <a:latin typeface="Meiryo" panose="020B0604030504040204" pitchFamily="34" charset="-128"/>
                <a:ea typeface="Meiryo" panose="020B0604030504040204" pitchFamily="34" charset="-128"/>
              </a:rPr>
              <a:t>クラスターの項目メンバシップの総和は１</a:t>
            </a:r>
            <a:r>
              <a:rPr lang="ja-JP" altLang="en-US" sz="2400">
                <a:latin typeface="Meiryo" panose="020B0604030504040204" pitchFamily="34" charset="-128"/>
                <a:ea typeface="Meiryo" panose="020B0604030504040204" pitchFamily="34" charset="-128"/>
              </a:rPr>
              <a:t>となる</a:t>
            </a:r>
            <a:endParaRPr lang="en-US" altLang="ja-JP" sz="2400" dirty="0">
              <a:latin typeface="Meiryo" panose="020B0604030504040204" pitchFamily="34" charset="-128"/>
              <a:ea typeface="Meiryo" panose="020B0604030504040204" pitchFamily="34" charset="-128"/>
            </a:endParaRPr>
          </a:p>
        </p:txBody>
      </p:sp>
      <p:sp>
        <p:nvSpPr>
          <p:cNvPr id="17" name="角丸四角形 16">
            <a:extLst>
              <a:ext uri="{FF2B5EF4-FFF2-40B4-BE49-F238E27FC236}">
                <a16:creationId xmlns:a16="http://schemas.microsoft.com/office/drawing/2014/main" id="{410582B2-7599-8225-B5FF-CF56EBA1E639}"/>
              </a:ext>
            </a:extLst>
          </p:cNvPr>
          <p:cNvSpPr/>
          <p:nvPr/>
        </p:nvSpPr>
        <p:spPr>
          <a:xfrm>
            <a:off x="294966" y="1946680"/>
            <a:ext cx="11514936" cy="187064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9181A82B-69FE-4BA3-A264-D9C915C1650E}"/>
              </a:ext>
            </a:extLst>
          </p:cNvPr>
          <p:cNvSpPr txBox="1"/>
          <p:nvPr/>
        </p:nvSpPr>
        <p:spPr>
          <a:xfrm>
            <a:off x="569190" y="1654473"/>
            <a:ext cx="2503111" cy="400110"/>
          </a:xfrm>
          <a:prstGeom prst="rect">
            <a:avLst/>
          </a:prstGeom>
          <a:solidFill>
            <a:schemeClr val="bg1"/>
          </a:solidFill>
          <a:ln w="19050">
            <a:solidFill>
              <a:schemeClr val="tx1"/>
            </a:solidFill>
          </a:ln>
        </p:spPr>
        <p:txBody>
          <a:bodyPr wrap="square" rtlCol="0" anchor="ctr">
            <a:spAutoFit/>
          </a:bodyPr>
          <a:lstStyle/>
          <a:p>
            <a:pPr algn="ctr"/>
            <a:r>
              <a:rPr kumimoji="1" lang="ja-JP" altLang="en-US" sz="2000" b="1" dirty="0">
                <a:latin typeface="Meiryo" panose="020B0604030504040204" pitchFamily="34" charset="-128"/>
                <a:ea typeface="Meiryo" panose="020B0604030504040204" pitchFamily="34" charset="-128"/>
              </a:rPr>
              <a:t>対象メンバシップ</a:t>
            </a:r>
            <a:endParaRPr kumimoji="1" lang="en-US" altLang="ja-JP" sz="2000" b="1" dirty="0">
              <a:latin typeface="Meiryo" panose="020B0604030504040204" pitchFamily="34" charset="-128"/>
              <a:ea typeface="Meiryo" panose="020B0604030504040204" pitchFamily="34" charset="-128"/>
            </a:endParaRPr>
          </a:p>
        </p:txBody>
      </p:sp>
      <p:sp>
        <p:nvSpPr>
          <p:cNvPr id="19" name="角丸四角形 18">
            <a:extLst>
              <a:ext uri="{FF2B5EF4-FFF2-40B4-BE49-F238E27FC236}">
                <a16:creationId xmlns:a16="http://schemas.microsoft.com/office/drawing/2014/main" id="{445BE118-F195-7438-BEDF-9BB641409B68}"/>
              </a:ext>
            </a:extLst>
          </p:cNvPr>
          <p:cNvSpPr/>
          <p:nvPr/>
        </p:nvSpPr>
        <p:spPr>
          <a:xfrm>
            <a:off x="354660" y="4205080"/>
            <a:ext cx="11514936" cy="212669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58E543BC-6690-0A18-FDD6-DC147A2E293E}"/>
              </a:ext>
            </a:extLst>
          </p:cNvPr>
          <p:cNvSpPr txBox="1"/>
          <p:nvPr/>
        </p:nvSpPr>
        <p:spPr>
          <a:xfrm>
            <a:off x="582803" y="3943961"/>
            <a:ext cx="2503110" cy="400110"/>
          </a:xfrm>
          <a:prstGeom prst="rect">
            <a:avLst/>
          </a:prstGeom>
          <a:solidFill>
            <a:schemeClr val="bg1"/>
          </a:solidFill>
          <a:ln w="19050">
            <a:solidFill>
              <a:schemeClr val="tx1"/>
            </a:solidFill>
          </a:ln>
        </p:spPr>
        <p:txBody>
          <a:bodyPr wrap="square" rtlCol="0" anchor="ctr">
            <a:spAutoFit/>
          </a:bodyPr>
          <a:lstStyle/>
          <a:p>
            <a:pPr algn="ctr"/>
            <a:r>
              <a:rPr lang="ja-JP" altLang="en-US" sz="2000" b="1" dirty="0">
                <a:latin typeface="Meiryo" panose="020B0604030504040204" pitchFamily="34" charset="-128"/>
                <a:ea typeface="Meiryo" panose="020B0604030504040204" pitchFamily="34" charset="-128"/>
              </a:rPr>
              <a:t>項目</a:t>
            </a:r>
            <a:r>
              <a:rPr kumimoji="1" lang="ja-JP" altLang="en-US" sz="2000" b="1" dirty="0">
                <a:latin typeface="Meiryo" panose="020B0604030504040204" pitchFamily="34" charset="-128"/>
                <a:ea typeface="Meiryo" panose="020B0604030504040204" pitchFamily="34" charset="-128"/>
              </a:rPr>
              <a:t>メンバシップ</a:t>
            </a:r>
          </a:p>
        </p:txBody>
      </p:sp>
      <p:sp>
        <p:nvSpPr>
          <p:cNvPr id="3" name="テキスト ボックス 2">
            <a:extLst>
              <a:ext uri="{FF2B5EF4-FFF2-40B4-BE49-F238E27FC236}">
                <a16:creationId xmlns:a16="http://schemas.microsoft.com/office/drawing/2014/main" id="{6E6A4E2A-FCD2-AD68-C9E9-3EFCDB00A2C2}"/>
              </a:ext>
            </a:extLst>
          </p:cNvPr>
          <p:cNvSpPr txBox="1"/>
          <p:nvPr/>
        </p:nvSpPr>
        <p:spPr>
          <a:xfrm>
            <a:off x="6054274" y="2891111"/>
            <a:ext cx="788999"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総和</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34DD0D46-BC33-CBD8-1AFD-FA9D9724B29C}"/>
              </a:ext>
            </a:extLst>
          </p:cNvPr>
          <p:cNvSpPr txBox="1"/>
          <p:nvPr/>
        </p:nvSpPr>
        <p:spPr>
          <a:xfrm>
            <a:off x="3279948" y="5942135"/>
            <a:ext cx="788999"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総和</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4095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50277" y="196317"/>
            <a:ext cx="10517274" cy="1033669"/>
          </a:xfrm>
        </p:spPr>
        <p:txBody>
          <a:bodyPr>
            <a:normAutofit/>
          </a:bodyPr>
          <a:lstStyle/>
          <a:p>
            <a:r>
              <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評価指標</a:t>
            </a:r>
            <a:r>
              <a:rPr kumimoji="1"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ROC-AUC</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pic>
        <p:nvPicPr>
          <p:cNvPr id="9" name="図 8">
            <a:extLst>
              <a:ext uri="{FF2B5EF4-FFF2-40B4-BE49-F238E27FC236}">
                <a16:creationId xmlns:a16="http://schemas.microsoft.com/office/drawing/2014/main" id="{DC35F460-6A0D-F441-9BF3-97EF2E53E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78" y="3470080"/>
            <a:ext cx="4183912" cy="3092457"/>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54E8DC1-D066-0D4A-A276-9E20695C98E8}"/>
                  </a:ext>
                </a:extLst>
              </p:cNvPr>
              <p:cNvSpPr txBox="1"/>
              <p:nvPr/>
            </p:nvSpPr>
            <p:spPr>
              <a:xfrm>
                <a:off x="356190" y="1351264"/>
                <a:ext cx="11705534" cy="1723549"/>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kumimoji="1" lang="en-US" altLang="ja-JP"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ROC</a:t>
                </a:r>
                <a:r>
                  <a:rPr kumimoji="1" lang="ja-JP" altLang="en-US"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曲線 </a:t>
                </a:r>
                <a:r>
                  <a:rPr lang="en-US" altLang="ja-JP" sz="1600" dirty="0">
                    <a:latin typeface="Meiryo" panose="020B0604030504040204" pitchFamily="34" charset="-128"/>
                    <a:ea typeface="Meiryo" panose="020B0604030504040204" pitchFamily="34" charset="-128"/>
                    <a:cs typeface="Arial" panose="020B0604020202020204" pitchFamily="34" charset="0"/>
                  </a:rPr>
                  <a:t>(Receiver Operating Characteristic curve)</a:t>
                </a: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a:t>
                </a:r>
                <a:br>
                  <a:rPr kumimoji="1" lang="en-US" altLang="ja-JP"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b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推薦の閾値を種々変化させ</a:t>
                </a:r>
                <a:r>
                  <a:rPr lang="ja-JP" altLang="en-US" sz="2400" dirty="0">
                    <a:latin typeface="Meiryo" panose="020B0604030504040204" pitchFamily="34" charset="-128"/>
                    <a:ea typeface="Meiryo" panose="020B0604030504040204" pitchFamily="34" charset="-128"/>
                    <a:cs typeface="Arial" panose="020B0604020202020204" pitchFamily="34" charset="0"/>
                  </a:rPr>
                  <a:t>，</a:t>
                </a:r>
                <a:r>
                  <a:rPr kumimoji="1" lang="ja-JP" altLang="en-US"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偽陽性率</a:t>
                </a: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に</a:t>
                </a:r>
                <a:r>
                  <a:rPr lang="ja-JP" altLang="en-US" sz="2400" dirty="0">
                    <a:latin typeface="Meiryo" panose="020B0604030504040204" pitchFamily="34" charset="-128"/>
                    <a:ea typeface="Meiryo" panose="020B0604030504040204" pitchFamily="34" charset="-128"/>
                    <a:cs typeface="Arial" panose="020B0604020202020204" pitchFamily="34" charset="0"/>
                  </a:rPr>
                  <a:t>対する</a:t>
                </a:r>
                <a:r>
                  <a:rPr lang="ja-JP" altLang="en-US" sz="2400" b="1" dirty="0">
                    <a:latin typeface="Meiryo" panose="020B0604030504040204" pitchFamily="34" charset="-128"/>
                    <a:ea typeface="Meiryo" panose="020B0604030504040204" pitchFamily="34" charset="-128"/>
                    <a:cs typeface="Arial" panose="020B0604020202020204" pitchFamily="34" charset="0"/>
                  </a:rPr>
                  <a:t>真陽性率</a:t>
                </a:r>
                <a:r>
                  <a:rPr lang="ja-JP" altLang="en-US" sz="2400">
                    <a:latin typeface="Meiryo" panose="020B0604030504040204" pitchFamily="34" charset="-128"/>
                    <a:ea typeface="Meiryo" panose="020B0604030504040204" pitchFamily="34" charset="-128"/>
                    <a:cs typeface="Arial" panose="020B0604020202020204" pitchFamily="34" charset="0"/>
                  </a:rPr>
                  <a:t>をプロット</a:t>
                </a:r>
                <a:endParaRPr kumimoji="1" lang="en-US" altLang="ja-JP" sz="9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endParaRPr>
              </a:p>
              <a:p>
                <a:pPr marL="342900" indent="-342900">
                  <a:spcAft>
                    <a:spcPts val="600"/>
                  </a:spcAft>
                  <a:buFont typeface="Arial" panose="020B0604020202020204" pitchFamily="34" charset="0"/>
                  <a:buChar char="•"/>
                </a:pPr>
                <a:r>
                  <a:rPr lang="en-US" altLang="ja-JP" sz="2400" b="1" dirty="0">
                    <a:latin typeface="Meiryo" panose="020B0604030504040204" pitchFamily="34" charset="-128"/>
                    <a:ea typeface="Meiryo" panose="020B0604030504040204" pitchFamily="34" charset="-128"/>
                    <a:cs typeface="Arial" panose="020B0604020202020204" pitchFamily="34" charset="0"/>
                  </a:rPr>
                  <a:t>AUC</a:t>
                </a:r>
                <a:r>
                  <a:rPr lang="en-US" altLang="ja-JP" sz="2400" dirty="0">
                    <a:latin typeface="Meiryo" panose="020B0604030504040204" pitchFamily="34" charset="-128"/>
                    <a:ea typeface="Meiryo" panose="020B0604030504040204" pitchFamily="34" charset="-128"/>
                    <a:cs typeface="Arial" panose="020B0604020202020204" pitchFamily="34" charset="0"/>
                  </a:rPr>
                  <a:t> </a:t>
                </a:r>
                <a:r>
                  <a:rPr lang="en-US" altLang="ja-JP" sz="1600" dirty="0">
                    <a:latin typeface="Meiryo" panose="020B0604030504040204" pitchFamily="34" charset="-128"/>
                    <a:ea typeface="Meiryo" panose="020B0604030504040204" pitchFamily="34" charset="-128"/>
                    <a:cs typeface="Arial" panose="020B0604020202020204" pitchFamily="34" charset="0"/>
                  </a:rPr>
                  <a:t>(Area Under the Curve)</a:t>
                </a:r>
                <a:r>
                  <a:rPr lang="ja-JP" altLang="en-US" sz="2400" dirty="0">
                    <a:latin typeface="Meiryo" panose="020B0604030504040204" pitchFamily="34" charset="-128"/>
                    <a:ea typeface="Meiryo" panose="020B0604030504040204" pitchFamily="34" charset="-128"/>
                    <a:cs typeface="Arial" panose="020B0604020202020204" pitchFamily="34" charset="0"/>
                  </a:rPr>
                  <a:t>：</a:t>
                </a:r>
                <a:r>
                  <a:rPr lang="en-US" altLang="ja-JP" sz="2400" dirty="0">
                    <a:latin typeface="Meiryo" panose="020B0604030504040204" pitchFamily="34" charset="-128"/>
                    <a:ea typeface="Meiryo" panose="020B0604030504040204" pitchFamily="34" charset="-128"/>
                    <a:cs typeface="Arial" panose="020B0604020202020204" pitchFamily="34" charset="0"/>
                  </a:rPr>
                  <a:t>ROC</a:t>
                </a:r>
                <a:r>
                  <a:rPr lang="ja-JP" altLang="en-US" sz="2400" dirty="0">
                    <a:latin typeface="Meiryo" panose="020B0604030504040204" pitchFamily="34" charset="-128"/>
                    <a:ea typeface="Meiryo" panose="020B0604030504040204" pitchFamily="34" charset="-128"/>
                    <a:cs typeface="Arial" panose="020B0604020202020204" pitchFamily="34" charset="0"/>
                  </a:rPr>
                  <a:t>曲線の下部の面積</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ランダムな推薦の場合，</a:t>
                </a:r>
                <a14:m>
                  <m:oMath xmlns:m="http://schemas.openxmlformats.org/officeDocument/2006/math">
                    <m:r>
                      <a:rPr kumimoji="1" lang="en-US" altLang="ja-JP" sz="2400" b="0" i="0"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 </m:t>
                    </m:r>
                    <m:r>
                      <a:rPr kumimoji="1" lang="en-US" altLang="ja-JP" sz="2400" i="1"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𝐴𝑈</m:t>
                    </m:r>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𝐶</m:t>
                    </m:r>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=0.5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程度になり，</a:t>
                </a:r>
                <a14:m>
                  <m:oMath xmlns:m="http://schemas.openxmlformats.org/officeDocument/2006/math">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1</m:t>
                    </m:r>
                    <m:r>
                      <a:rPr lang="en-US" altLang="ja-JP" sz="2400" b="0" i="1" dirty="0" smtClean="0">
                        <a:latin typeface="Cambria Math" panose="02040503050406030204" pitchFamily="18" charset="0"/>
                        <a:ea typeface="Meiryo" panose="020B0604030504040204" pitchFamily="34" charset="-128"/>
                        <a:cs typeface="Arial" panose="020B0604020202020204" pitchFamily="34" charset="0"/>
                      </a:rPr>
                      <m:t>.0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に近づくほど</a:t>
                </a:r>
                <a:r>
                  <a:rPr lang="ja-JP" altLang="en-US" sz="2400">
                    <a:latin typeface="Meiryo" panose="020B0604030504040204" pitchFamily="34" charset="-128"/>
                    <a:ea typeface="Meiryo" panose="020B0604030504040204" pitchFamily="34" charset="-128"/>
                    <a:cs typeface="Arial" panose="020B0604020202020204" pitchFamily="34" charset="0"/>
                  </a:rPr>
                  <a:t>推薦性能が良い</a:t>
                </a:r>
                <a:endParaRPr kumimoji="1" lang="en-US" altLang="ja-JP"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4" name="テキスト ボックス 3">
                <a:extLst>
                  <a:ext uri="{FF2B5EF4-FFF2-40B4-BE49-F238E27FC236}">
                    <a16:creationId xmlns:a16="http://schemas.microsoft.com/office/drawing/2014/main" id="{B54E8DC1-D066-0D4A-A276-9E20695C98E8}"/>
                  </a:ext>
                </a:extLst>
              </p:cNvPr>
              <p:cNvSpPr txBox="1">
                <a:spLocks noRot="1" noChangeAspect="1" noMove="1" noResize="1" noEditPoints="1" noAdjustHandles="1" noChangeArrowheads="1" noChangeShapeType="1" noTextEdit="1"/>
              </p:cNvSpPr>
              <p:nvPr/>
            </p:nvSpPr>
            <p:spPr>
              <a:xfrm>
                <a:off x="356190" y="1351264"/>
                <a:ext cx="11705534" cy="1723549"/>
              </a:xfrm>
              <a:prstGeom prst="rect">
                <a:avLst/>
              </a:prstGeom>
              <a:blipFill>
                <a:blip r:embed="rId4"/>
                <a:stretch>
                  <a:fillRect l="-650" t="-4412" r="-433" b="-7353"/>
                </a:stretch>
              </a:blipFill>
            </p:spPr>
            <p:txBody>
              <a:bodyPr/>
              <a:lstStyle/>
              <a:p>
                <a:r>
                  <a:rPr lang="ja-JP" altLang="en-US">
                    <a:noFill/>
                  </a:rPr>
                  <a:t> </a:t>
                </a:r>
              </a:p>
            </p:txBody>
          </p:sp>
        </mc:Fallback>
      </mc:AlternateContent>
      <p:graphicFrame>
        <p:nvGraphicFramePr>
          <p:cNvPr id="5" name="表 5">
            <a:extLst>
              <a:ext uri="{FF2B5EF4-FFF2-40B4-BE49-F238E27FC236}">
                <a16:creationId xmlns:a16="http://schemas.microsoft.com/office/drawing/2014/main" id="{98B88905-7C70-6C4B-B441-22E7FBF84EC8}"/>
              </a:ext>
            </a:extLst>
          </p:cNvPr>
          <p:cNvGraphicFramePr>
            <a:graphicFrameLocks noGrp="1"/>
          </p:cNvGraphicFramePr>
          <p:nvPr>
            <p:extLst>
              <p:ext uri="{D42A27DB-BD31-4B8C-83A1-F6EECF244321}">
                <p14:modId xmlns:p14="http://schemas.microsoft.com/office/powerpoint/2010/main" val="2856376735"/>
              </p:ext>
            </p:extLst>
          </p:nvPr>
        </p:nvGraphicFramePr>
        <p:xfrm>
          <a:off x="5498294" y="3470080"/>
          <a:ext cx="5880315" cy="1601206"/>
        </p:xfrm>
        <a:graphic>
          <a:graphicData uri="http://schemas.openxmlformats.org/drawingml/2006/table">
            <a:tbl>
              <a:tblPr firstRow="1" bandRow="1">
                <a:tableStyleId>{5C22544A-7EE6-4342-B048-85BDC9FD1C3A}</a:tableStyleId>
              </a:tblPr>
              <a:tblGrid>
                <a:gridCol w="1960105">
                  <a:extLst>
                    <a:ext uri="{9D8B030D-6E8A-4147-A177-3AD203B41FA5}">
                      <a16:colId xmlns:a16="http://schemas.microsoft.com/office/drawing/2014/main" val="3930697425"/>
                    </a:ext>
                  </a:extLst>
                </a:gridCol>
                <a:gridCol w="1960105">
                  <a:extLst>
                    <a:ext uri="{9D8B030D-6E8A-4147-A177-3AD203B41FA5}">
                      <a16:colId xmlns:a16="http://schemas.microsoft.com/office/drawing/2014/main" val="2711168282"/>
                    </a:ext>
                  </a:extLst>
                </a:gridCol>
                <a:gridCol w="1960105">
                  <a:extLst>
                    <a:ext uri="{9D8B030D-6E8A-4147-A177-3AD203B41FA5}">
                      <a16:colId xmlns:a16="http://schemas.microsoft.com/office/drawing/2014/main" val="1820887836"/>
                    </a:ext>
                  </a:extLst>
                </a:gridCol>
              </a:tblGrid>
              <a:tr h="679302">
                <a:tc>
                  <a:txBody>
                    <a:bodyPr/>
                    <a:lstStyle/>
                    <a:p>
                      <a:r>
                        <a:rPr kumimoji="1" lang="en-US" altLang="ja-JP" sz="1600" b="0" dirty="0">
                          <a:solidFill>
                            <a:schemeClr val="tx1"/>
                          </a:solidFill>
                          <a:latin typeface="Arial" panose="020B0604020202020204" pitchFamily="34" charset="0"/>
                          <a:cs typeface="Arial" panose="020B0604020202020204" pitchFamily="34" charset="0"/>
                        </a:rPr>
                        <a:t>               </a:t>
                      </a:r>
                      <a:r>
                        <a:rPr kumimoji="1" lang="ja-JP" altLang="en-US" sz="1600" b="0">
                          <a:solidFill>
                            <a:schemeClr val="tx1"/>
                          </a:solidFill>
                          <a:latin typeface="Meiryo" panose="020B0604030504040204" pitchFamily="34" charset="-128"/>
                          <a:ea typeface="Meiryo" panose="020B0604030504040204" pitchFamily="34" charset="-128"/>
                          <a:cs typeface="Arial" panose="020B0604020202020204" pitchFamily="34" charset="0"/>
                        </a:rPr>
                        <a:t>予測値</a:t>
                      </a:r>
                      <a:endParaRPr kumimoji="1" lang="en" altLang="ja-JP" sz="1600" b="0" dirty="0">
                        <a:solidFill>
                          <a:schemeClr val="tx1"/>
                        </a:solidFill>
                        <a:latin typeface="Meiryo" panose="020B0604030504040204" pitchFamily="34" charset="-128"/>
                        <a:ea typeface="Meiryo" panose="020B0604030504040204" pitchFamily="34" charset="-128"/>
                        <a:cs typeface="Arial" panose="020B0604020202020204" pitchFamily="34" charset="0"/>
                      </a:endParaRPr>
                    </a:p>
                    <a:p>
                      <a:r>
                        <a:rPr kumimoji="1" lang="ja-JP" altLang="en-US" sz="1600" b="0">
                          <a:solidFill>
                            <a:schemeClr val="tx1"/>
                          </a:solidFill>
                          <a:latin typeface="Meiryo" panose="020B0604030504040204" pitchFamily="34" charset="-128"/>
                          <a:ea typeface="Meiryo" panose="020B0604030504040204" pitchFamily="34" charset="-128"/>
                          <a:cs typeface="Arial" panose="020B0604020202020204" pitchFamily="34" charset="0"/>
                        </a:rPr>
                        <a:t>正解値</a:t>
                      </a:r>
                      <a:endParaRPr kumimoji="1" lang="en" altLang="ja-JP" sz="1600" b="0" dirty="0">
                        <a:solidFill>
                          <a:schemeClr val="tx1"/>
                        </a:solidFill>
                        <a:latin typeface="Meiryo" panose="020B0604030504040204" pitchFamily="34" charset="-128"/>
                        <a:ea typeface="Meiryo" panose="020B0604030504040204" pitchFamily="34"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algn="ctr"/>
                      <a:r>
                        <a:rPr kumimoji="1" lang="en-US" altLang="ja-JP" sz="1600" b="0" dirty="0">
                          <a:solidFill>
                            <a:schemeClr val="tx1"/>
                          </a:solidFill>
                          <a:latin typeface="Arial" panose="020B0604020202020204" pitchFamily="34" charset="0"/>
                          <a:cs typeface="Arial" panose="020B0604020202020204" pitchFamily="34" charset="0"/>
                        </a:rPr>
                        <a:t>Positive</a:t>
                      </a:r>
                      <a:endParaRPr kumimoji="1" lang="ja-JP" altLang="en-US" sz="16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solidFill>
                            <a:schemeClr val="tx1"/>
                          </a:solidFill>
                          <a:latin typeface="Arial" panose="020B0604020202020204" pitchFamily="34" charset="0"/>
                          <a:cs typeface="Arial" panose="020B0604020202020204" pitchFamily="34" charset="0"/>
                        </a:rPr>
                        <a:t>Negative</a:t>
                      </a:r>
                      <a:endParaRPr kumimoji="1" lang="ja-JP" altLang="en-US" sz="16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6208706"/>
                  </a:ext>
                </a:extLst>
              </a:tr>
              <a:tr h="460952">
                <a:tc>
                  <a:txBody>
                    <a:bodyPr/>
                    <a:lstStyle/>
                    <a:p>
                      <a:pPr algn="ctr"/>
                      <a:r>
                        <a:rPr kumimoji="1" lang="en-US" altLang="ja-JP" sz="1600" dirty="0">
                          <a:latin typeface="Arial" panose="020B0604020202020204" pitchFamily="34" charset="0"/>
                          <a:cs typeface="Arial" panose="020B0604020202020204" pitchFamily="34" charset="0"/>
                        </a:rPr>
                        <a:t>Positive</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True Positive(TP)</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False Negative(FN)</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1704464"/>
                  </a:ext>
                </a:extLst>
              </a:tr>
              <a:tr h="460952">
                <a:tc>
                  <a:txBody>
                    <a:bodyPr/>
                    <a:lstStyle/>
                    <a:p>
                      <a:pPr algn="ctr"/>
                      <a:r>
                        <a:rPr kumimoji="1" lang="en-US" altLang="ja-JP" sz="1600" dirty="0">
                          <a:latin typeface="Arial" panose="020B0604020202020204" pitchFamily="34" charset="0"/>
                          <a:cs typeface="Arial" panose="020B0604020202020204" pitchFamily="34" charset="0"/>
                        </a:rPr>
                        <a:t>Negative</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False Positive(FP)</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True Negative(TN)</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80801"/>
                  </a:ext>
                </a:extLst>
              </a:tr>
            </a:tbl>
          </a:graphicData>
        </a:graphic>
      </p:graphicFrame>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28A8EC8-F428-C54D-8BD1-E66566FE8EC8}"/>
                  </a:ext>
                </a:extLst>
              </p:cNvPr>
              <p:cNvSpPr txBox="1"/>
              <p:nvPr/>
            </p:nvSpPr>
            <p:spPr>
              <a:xfrm>
                <a:off x="6397206" y="5180032"/>
                <a:ext cx="4340120" cy="573042"/>
              </a:xfrm>
              <a:prstGeom prst="rect">
                <a:avLst/>
              </a:prstGeom>
              <a:noFill/>
            </p:spPr>
            <p:txBody>
              <a:bodyPr wrap="square" rtlCol="0">
                <a:spAutoFit/>
              </a:bodyPr>
              <a:lstStyle/>
              <a:p>
                <a:r>
                  <a:rPr lang="ja-JP" altLang="en-US" sz="2200" dirty="0">
                    <a:latin typeface="Meiryo" panose="020B0604030504040204" pitchFamily="34" charset="-128"/>
                    <a:ea typeface="Meiryo" panose="020B0604030504040204" pitchFamily="34" charset="-128"/>
                    <a:cs typeface="Arial" panose="020B0604020202020204" pitchFamily="34" charset="0"/>
                  </a:rPr>
                  <a:t>真陽性率</a:t>
                </a:r>
                <a14:m>
                  <m:oMath xmlns:m="http://schemas.openxmlformats.org/officeDocument/2006/math">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𝑇𝑃𝑅</m:t>
                        </m:r>
                      </m:e>
                    </m:d>
                    <m:r>
                      <a:rPr lang="en-US" altLang="ja-JP" sz="2200" b="0" i="1" smtClean="0">
                        <a:latin typeface="Cambria Math" panose="02040503050406030204" pitchFamily="18" charset="0"/>
                      </a:rPr>
                      <m:t>=</m:t>
                    </m:r>
                    <m:f>
                      <m:fPr>
                        <m:ctrlPr>
                          <a:rPr lang="en-US" altLang="ja-JP" sz="2200" b="0" i="1" dirty="0" smtClean="0">
                            <a:latin typeface="Cambria Math" panose="02040503050406030204" pitchFamily="18" charset="0"/>
                          </a:rPr>
                        </m:ctrlPr>
                      </m:fPr>
                      <m:num>
                        <m:r>
                          <a:rPr lang="en-US" altLang="ja-JP" sz="2200" b="0" i="1" dirty="0" smtClean="0">
                            <a:latin typeface="Cambria Math" panose="02040503050406030204" pitchFamily="18" charset="0"/>
                          </a:rPr>
                          <m:t>𝑇𝑃</m:t>
                        </m:r>
                      </m:num>
                      <m:den>
                        <m:r>
                          <a:rPr lang="en-US" altLang="ja-JP" sz="2200" b="0" i="1" dirty="0" smtClean="0">
                            <a:latin typeface="Cambria Math" panose="02040503050406030204" pitchFamily="18" charset="0"/>
                          </a:rPr>
                          <m:t>𝑇𝑃</m:t>
                        </m:r>
                        <m:r>
                          <a:rPr lang="en-US" altLang="ja-JP" sz="2200" b="0" i="1" dirty="0" smtClean="0">
                            <a:latin typeface="Cambria Math" panose="02040503050406030204" pitchFamily="18" charset="0"/>
                          </a:rPr>
                          <m:t>+</m:t>
                        </m:r>
                        <m:r>
                          <a:rPr lang="en-US" altLang="ja-JP" sz="2200" b="0" i="1" dirty="0" smtClean="0">
                            <a:latin typeface="Cambria Math" panose="02040503050406030204" pitchFamily="18" charset="0"/>
                          </a:rPr>
                          <m:t>𝐹𝑁</m:t>
                        </m:r>
                      </m:den>
                    </m:f>
                  </m:oMath>
                </a14:m>
                <a:endParaRPr kumimoji="1" lang="en-US" altLang="ja-JP" sz="22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728A8EC8-F428-C54D-8BD1-E66566FE8EC8}"/>
                  </a:ext>
                </a:extLst>
              </p:cNvPr>
              <p:cNvSpPr txBox="1">
                <a:spLocks noRot="1" noChangeAspect="1" noMove="1" noResize="1" noEditPoints="1" noAdjustHandles="1" noChangeArrowheads="1" noChangeShapeType="1" noTextEdit="1"/>
              </p:cNvSpPr>
              <p:nvPr/>
            </p:nvSpPr>
            <p:spPr>
              <a:xfrm>
                <a:off x="6397206" y="5180032"/>
                <a:ext cx="4340120" cy="573042"/>
              </a:xfrm>
              <a:prstGeom prst="rect">
                <a:avLst/>
              </a:prstGeom>
              <a:blipFill>
                <a:blip r:embed="rId5"/>
                <a:stretch>
                  <a:fillRect l="-1749" b="-10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6F2C9D7-B613-2346-BD29-75B80B54613A}"/>
                  </a:ext>
                </a:extLst>
              </p:cNvPr>
              <p:cNvSpPr txBox="1"/>
              <p:nvPr/>
            </p:nvSpPr>
            <p:spPr>
              <a:xfrm>
                <a:off x="6397206" y="5861437"/>
                <a:ext cx="4340120" cy="573042"/>
              </a:xfrm>
              <a:prstGeom prst="rect">
                <a:avLst/>
              </a:prstGeom>
              <a:noFill/>
            </p:spPr>
            <p:txBody>
              <a:bodyPr wrap="square" rtlCol="0">
                <a:spAutoFit/>
              </a:bodyPr>
              <a:lstStyle/>
              <a:p>
                <a:r>
                  <a:rPr lang="ja-JP" altLang="en-US" sz="2200" b="0" dirty="0">
                    <a:latin typeface="Meiryo" panose="020B0604030504040204" pitchFamily="34" charset="-128"/>
                    <a:ea typeface="Meiryo" panose="020B0604030504040204" pitchFamily="34" charset="-128"/>
                    <a:cs typeface="Arial" panose="020B0604020202020204" pitchFamily="34" charset="0"/>
                  </a:rPr>
                  <a:t>偽陽性率</a:t>
                </a:r>
                <a14:m>
                  <m:oMath xmlns:m="http://schemas.openxmlformats.org/officeDocument/2006/math">
                    <m:d>
                      <m:dPr>
                        <m:ctrlPr>
                          <a:rPr lang="en-US" altLang="ja-JP" sz="2200" b="0" i="1" smtClean="0">
                            <a:latin typeface="Cambria Math" panose="02040503050406030204" pitchFamily="18" charset="0"/>
                          </a:rPr>
                        </m:ctrlPr>
                      </m:dPr>
                      <m:e>
                        <m:r>
                          <a:rPr lang="en-US" altLang="ja-JP" sz="2200" b="0" i="1" smtClean="0">
                            <a:latin typeface="Cambria Math" panose="02040503050406030204" pitchFamily="18" charset="0"/>
                          </a:rPr>
                          <m:t>𝐹𝑃𝑅</m:t>
                        </m:r>
                      </m:e>
                    </m:d>
                    <m:r>
                      <a:rPr lang="en-US" altLang="ja-JP" sz="2200" b="0" i="1" smtClean="0">
                        <a:latin typeface="Cambria Math" panose="02040503050406030204" pitchFamily="18" charset="0"/>
                      </a:rPr>
                      <m:t>=</m:t>
                    </m:r>
                    <m:f>
                      <m:fPr>
                        <m:ctrlPr>
                          <a:rPr lang="en-US" altLang="ja-JP" sz="2200" b="0" i="1" dirty="0" smtClean="0">
                            <a:latin typeface="Cambria Math" panose="02040503050406030204" pitchFamily="18" charset="0"/>
                          </a:rPr>
                        </m:ctrlPr>
                      </m:fPr>
                      <m:num>
                        <m:r>
                          <a:rPr lang="en-US" altLang="ja-JP" sz="2200" b="0" i="1" dirty="0" smtClean="0">
                            <a:latin typeface="Cambria Math" panose="02040503050406030204" pitchFamily="18" charset="0"/>
                          </a:rPr>
                          <m:t>𝐹𝑃</m:t>
                        </m:r>
                      </m:num>
                      <m:den>
                        <m:r>
                          <a:rPr lang="en-US" altLang="ja-JP" sz="2200" b="0" i="1" dirty="0" smtClean="0">
                            <a:latin typeface="Cambria Math" panose="02040503050406030204" pitchFamily="18" charset="0"/>
                          </a:rPr>
                          <m:t>𝐹𝑇</m:t>
                        </m:r>
                        <m:r>
                          <a:rPr lang="en-US" altLang="ja-JP" sz="2200" b="0" i="1" dirty="0" smtClean="0">
                            <a:latin typeface="Cambria Math" panose="02040503050406030204" pitchFamily="18" charset="0"/>
                          </a:rPr>
                          <m:t>+</m:t>
                        </m:r>
                        <m:r>
                          <a:rPr lang="en-US" altLang="ja-JP" sz="2200" b="0" i="1" dirty="0" smtClean="0">
                            <a:latin typeface="Cambria Math" panose="02040503050406030204" pitchFamily="18" charset="0"/>
                          </a:rPr>
                          <m:t>𝑇𝑁</m:t>
                        </m:r>
                      </m:den>
                    </m:f>
                  </m:oMath>
                </a14:m>
                <a:endParaRPr kumimoji="1" lang="en-US" altLang="ja-JP" sz="22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13" name="テキスト ボックス 12">
                <a:extLst>
                  <a:ext uri="{FF2B5EF4-FFF2-40B4-BE49-F238E27FC236}">
                    <a16:creationId xmlns:a16="http://schemas.microsoft.com/office/drawing/2014/main" id="{B6F2C9D7-B613-2346-BD29-75B80B54613A}"/>
                  </a:ext>
                </a:extLst>
              </p:cNvPr>
              <p:cNvSpPr txBox="1">
                <a:spLocks noRot="1" noChangeAspect="1" noMove="1" noResize="1" noEditPoints="1" noAdjustHandles="1" noChangeArrowheads="1" noChangeShapeType="1" noTextEdit="1"/>
              </p:cNvSpPr>
              <p:nvPr/>
            </p:nvSpPr>
            <p:spPr>
              <a:xfrm>
                <a:off x="6397206" y="5861437"/>
                <a:ext cx="4340120" cy="573042"/>
              </a:xfrm>
              <a:prstGeom prst="rect">
                <a:avLst/>
              </a:prstGeom>
              <a:blipFill>
                <a:blip r:embed="rId6"/>
                <a:stretch>
                  <a:fillRect l="-1749" b="-13043"/>
                </a:stretch>
              </a:blipFill>
            </p:spPr>
            <p:txBody>
              <a:bodyPr/>
              <a:lstStyle/>
              <a:p>
                <a:r>
                  <a:rPr lang="ja-JP" altLang="en-US">
                    <a:noFill/>
                  </a:rPr>
                  <a:t> </a:t>
                </a:r>
              </a:p>
            </p:txBody>
          </p:sp>
        </mc:Fallback>
      </mc:AlternateContent>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38</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4275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B668568A-41CE-3988-FBAD-6A38C549AAEA}"/>
              </a:ext>
            </a:extLst>
          </p:cNvPr>
          <p:cNvSpPr txBox="1"/>
          <p:nvPr/>
        </p:nvSpPr>
        <p:spPr>
          <a:xfrm>
            <a:off x="293969" y="4569142"/>
            <a:ext cx="4775984" cy="1969770"/>
          </a:xfrm>
          <a:prstGeom prst="rect">
            <a:avLst/>
          </a:prstGeom>
          <a:noFill/>
          <a:ln w="12700">
            <a:noFill/>
          </a:ln>
        </p:spPr>
        <p:txBody>
          <a:bodyPr wrap="square" rtlCol="0">
            <a:spAutoFit/>
          </a:bodyPr>
          <a:lstStyle/>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共クラスタリングにラフ集合理論の観点を導入した</a:t>
            </a:r>
            <a:r>
              <a:rPr lang="ja-JP" altLang="en-US" sz="2200" b="1" dirty="0">
                <a:latin typeface="Meiryo" panose="020B0604030504040204" pitchFamily="34" charset="-128"/>
                <a:ea typeface="Meiryo" panose="020B0604030504040204" pitchFamily="34" charset="-128"/>
                <a:cs typeface="Arial" panose="020B0604020202020204" pitchFamily="34" charset="0"/>
              </a:rPr>
              <a:t>ラフ共クラスタリング</a:t>
            </a:r>
            <a:r>
              <a:rPr lang="en-US" altLang="ja-JP" dirty="0">
                <a:latin typeface="Meiryo" panose="020B0604030504040204" pitchFamily="34" charset="-128"/>
                <a:ea typeface="Meiryo" panose="020B0604030504040204" pitchFamily="34" charset="-128"/>
                <a:cs typeface="Arial" panose="020B0604020202020204" pitchFamily="34" charset="0"/>
              </a:rPr>
              <a:t>(RCCMM)</a:t>
            </a:r>
            <a:r>
              <a:rPr lang="ja-JP" altLang="en-US" sz="2200" dirty="0">
                <a:latin typeface="Meiryo" panose="020B0604030504040204" pitchFamily="34" charset="-128"/>
                <a:ea typeface="Meiryo" panose="020B0604030504040204" pitchFamily="34" charset="-128"/>
                <a:cs typeface="Arial" panose="020B0604020202020204" pitchFamily="34" charset="0"/>
              </a:rPr>
              <a:t>に基づく</a:t>
            </a:r>
            <a:r>
              <a:rPr lang="en-US" altLang="ja-JP" sz="2200" dirty="0">
                <a:latin typeface="Meiryo" panose="020B0604030504040204" pitchFamily="34" charset="-128"/>
                <a:ea typeface="Meiryo" panose="020B0604030504040204" pitchFamily="34" charset="-128"/>
                <a:cs typeface="Arial" panose="020B0604020202020204" pitchFamily="34" charset="0"/>
              </a:rPr>
              <a:t>CF</a:t>
            </a:r>
          </a:p>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ラフ集合理論の重要概念である粒状性を考慮していない</a:t>
            </a:r>
            <a:endPar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
        <p:nvSpPr>
          <p:cNvPr id="33" name="テキスト ボックス 32">
            <a:extLst>
              <a:ext uri="{FF2B5EF4-FFF2-40B4-BE49-F238E27FC236}">
                <a16:creationId xmlns:a16="http://schemas.microsoft.com/office/drawing/2014/main" id="{7311A899-BB63-7945-9664-2D1889AB4D0D}"/>
              </a:ext>
            </a:extLst>
          </p:cNvPr>
          <p:cNvSpPr txBox="1"/>
          <p:nvPr/>
        </p:nvSpPr>
        <p:spPr>
          <a:xfrm>
            <a:off x="293969" y="1806399"/>
            <a:ext cx="11428916" cy="1815882"/>
          </a:xfrm>
          <a:prstGeom prst="rect">
            <a:avLst/>
          </a:prstGeom>
          <a:noFill/>
          <a:ln w="12700">
            <a:solidFill>
              <a:schemeClr val="tx1"/>
            </a:solidFill>
          </a:ln>
        </p:spPr>
        <p:txBody>
          <a:bodyPr wrap="square" rtlCol="0">
            <a:spAutoFit/>
          </a:bodyPr>
          <a:lstStyle/>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cs typeface="Arial" panose="020B0604020202020204" pitchFamily="34" charset="0"/>
              </a:rPr>
              <a:t>ユーザーとアイテム間の関係を表す共起情報</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dirty="0">
                <a:latin typeface="Meiryo" panose="020B0604030504040204" pitchFamily="34" charset="-128"/>
                <a:ea typeface="Meiryo" panose="020B0604030504040204" pitchFamily="34" charset="-128"/>
                <a:cs typeface="Arial" panose="020B0604020202020204" pitchFamily="34" charset="0"/>
              </a:rPr>
              <a:t>　→</a:t>
            </a:r>
            <a:r>
              <a:rPr lang="en-US"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dirty="0">
                <a:latin typeface="Meiryo" panose="020B0604030504040204" pitchFamily="34" charset="-128"/>
                <a:ea typeface="Meiryo" panose="020B0604030504040204" pitchFamily="34" charset="-128"/>
                <a:cs typeface="Arial" panose="020B0604020202020204" pitchFamily="34" charset="0"/>
              </a:rPr>
              <a:t>関係の強いユーザーとアイテムの組に着目する</a:t>
            </a:r>
            <a:r>
              <a:rPr lang="ja-JP" altLang="en-US" sz="2400" b="1" dirty="0">
                <a:latin typeface="Meiryo" panose="020B0604030504040204" pitchFamily="34" charset="-128"/>
                <a:ea typeface="Meiryo" panose="020B0604030504040204" pitchFamily="34" charset="-128"/>
                <a:cs typeface="Arial" panose="020B0604020202020204" pitchFamily="34" charset="0"/>
              </a:rPr>
              <a:t>共クラスタリング</a:t>
            </a:r>
            <a:endParaRPr lang="en-US" altLang="ja-JP" sz="2400" b="1" dirty="0">
              <a:latin typeface="Meiryo" panose="020B0604030504040204" pitchFamily="34" charset="-128"/>
              <a:ea typeface="Meiryo" panose="020B0604030504040204" pitchFamily="34" charset="-128"/>
              <a:cs typeface="Arial" panose="020B0604020202020204" pitchFamily="34" charset="0"/>
            </a:endParaRPr>
          </a:p>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cs typeface="Arial" panose="020B0604020202020204" pitchFamily="34" charset="0"/>
              </a:rPr>
              <a:t>人間の感覚に</a:t>
            </a:r>
            <a:r>
              <a:rPr lang="ja-JP" altLang="en-US" sz="2400">
                <a:latin typeface="Meiryo" panose="020B0604030504040204" pitchFamily="34" charset="-128"/>
                <a:ea typeface="Meiryo" panose="020B0604030504040204" pitchFamily="34" charset="-128"/>
                <a:cs typeface="Arial" panose="020B0604020202020204" pitchFamily="34" charset="0"/>
              </a:rPr>
              <a:t>基づく不確実性を含むデータ</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dirty="0">
                <a:latin typeface="Meiryo" panose="020B0604030504040204" pitchFamily="34" charset="-128"/>
                <a:ea typeface="Meiryo" panose="020B0604030504040204" pitchFamily="34" charset="-128"/>
                <a:cs typeface="Arial" panose="020B0604020202020204" pitchFamily="34" charset="0"/>
              </a:rPr>
              <a:t>　→</a:t>
            </a:r>
            <a:r>
              <a:rPr lang="en-US"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dirty="0">
                <a:latin typeface="Meiryo" panose="020B0604030504040204" pitchFamily="34" charset="-128"/>
                <a:ea typeface="Meiryo" panose="020B0604030504040204" pitchFamily="34" charset="-128"/>
                <a:cs typeface="Arial" panose="020B0604020202020204" pitchFamily="34" charset="0"/>
              </a:rPr>
              <a:t>ラフ集合理論に基づく</a:t>
            </a:r>
            <a:r>
              <a:rPr lang="ja-JP" altLang="en-US" sz="2400" b="1" dirty="0">
                <a:latin typeface="Meiryo" panose="020B0604030504040204" pitchFamily="34" charset="-128"/>
                <a:ea typeface="Meiryo" panose="020B0604030504040204" pitchFamily="34" charset="-128"/>
                <a:cs typeface="Arial" panose="020B0604020202020204" pitchFamily="34" charset="0"/>
              </a:rPr>
              <a:t>ラフクラスタリング</a:t>
            </a:r>
            <a:endParaRPr lang="en-US" altLang="ja-JP" sz="2400" b="1" dirty="0">
              <a:latin typeface="Meiryo" panose="020B0604030504040204" pitchFamily="34" charset="-128"/>
              <a:ea typeface="Meiryo" panose="020B0604030504040204" pitchFamily="34" charset="-128"/>
              <a:cs typeface="Arial" panose="020B0604020202020204" pitchFamily="34" charset="0"/>
            </a:endParaRPr>
          </a:p>
        </p:txBody>
      </p:sp>
      <p:sp>
        <p:nvSpPr>
          <p:cNvPr id="40" name="正方形/長方形 39">
            <a:extLst>
              <a:ext uri="{FF2B5EF4-FFF2-40B4-BE49-F238E27FC236}">
                <a16:creationId xmlns:a16="http://schemas.microsoft.com/office/drawing/2014/main" id="{5288A6C5-2401-6548-A2DC-019CF082C20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 name="角丸四角形 31">
            <a:extLst>
              <a:ext uri="{FF2B5EF4-FFF2-40B4-BE49-F238E27FC236}">
                <a16:creationId xmlns:a16="http://schemas.microsoft.com/office/drawing/2014/main" id="{C940CD92-AE4C-2148-8C4D-F45EFA806E76}"/>
              </a:ext>
            </a:extLst>
          </p:cNvPr>
          <p:cNvSpPr/>
          <p:nvPr/>
        </p:nvSpPr>
        <p:spPr>
          <a:xfrm>
            <a:off x="206494" y="1276151"/>
            <a:ext cx="4655792" cy="57943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800" b="1">
                <a:solidFill>
                  <a:schemeClr val="tx1"/>
                </a:solidFill>
                <a:latin typeface="Meiryo" panose="020B0604030504040204" pitchFamily="34" charset="-128"/>
                <a:ea typeface="Meiryo" panose="020B0604030504040204" pitchFamily="34" charset="-128"/>
                <a:cs typeface="Arial" panose="020B0604020202020204" pitchFamily="34" charset="0"/>
              </a:rPr>
              <a:t>ラフ共クラスタリング</a:t>
            </a:r>
            <a:endParaRPr kumimoji="1" lang="ja-JP" altLang="en-US" sz="28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41" name="スライド番号プレースホルダー 40">
            <a:extLst>
              <a:ext uri="{FF2B5EF4-FFF2-40B4-BE49-F238E27FC236}">
                <a16:creationId xmlns:a16="http://schemas.microsoft.com/office/drawing/2014/main" id="{92CD7C26-9DC1-8344-B8A8-79655F2D5E5A}"/>
              </a:ext>
            </a:extLst>
          </p:cNvPr>
          <p:cNvSpPr>
            <a:spLocks noGrp="1"/>
          </p:cNvSpPr>
          <p:nvPr>
            <p:ph type="sldNum" sz="quarter" idx="12"/>
          </p:nvPr>
        </p:nvSpPr>
        <p:spPr/>
        <p:txBody>
          <a:bodyPr/>
          <a:lstStyle/>
          <a:p>
            <a:fld id="{78AECBA7-237D-9E43-83D3-4A5C497A0C00}" type="slidenum">
              <a:rPr kumimoji="1" lang="ja-JP" altLang="en-US" sz="2000" smtClean="0">
                <a:latin typeface="Arial" panose="020B0604020202020204" pitchFamily="34" charset="0"/>
                <a:cs typeface="Arial" panose="020B0604020202020204" pitchFamily="34" charset="0"/>
              </a:rPr>
              <a:t>4</a:t>
            </a:fld>
            <a:endParaRPr kumimoji="1" lang="ja-JP" altLang="en-US" sz="2000">
              <a:latin typeface="Arial" panose="020B0604020202020204" pitchFamily="34" charset="0"/>
              <a:cs typeface="Arial" panose="020B0604020202020204" pitchFamily="34" charset="0"/>
            </a:endParaRPr>
          </a:p>
        </p:txBody>
      </p:sp>
      <p:sp>
        <p:nvSpPr>
          <p:cNvPr id="4" name="角丸四角形 3">
            <a:extLst>
              <a:ext uri="{FF2B5EF4-FFF2-40B4-BE49-F238E27FC236}">
                <a16:creationId xmlns:a16="http://schemas.microsoft.com/office/drawing/2014/main" id="{1944B5E2-C0FD-56A6-6DA4-7C9B1F7659A8}"/>
              </a:ext>
            </a:extLst>
          </p:cNvPr>
          <p:cNvSpPr/>
          <p:nvPr/>
        </p:nvSpPr>
        <p:spPr>
          <a:xfrm>
            <a:off x="206492" y="3903054"/>
            <a:ext cx="3835420" cy="57943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800" b="1">
                <a:solidFill>
                  <a:schemeClr val="tx1"/>
                </a:solidFill>
                <a:latin typeface="Meiryo" panose="020B0604030504040204" pitchFamily="34" charset="-128"/>
                <a:ea typeface="Meiryo" panose="020B0604030504040204" pitchFamily="34" charset="-128"/>
                <a:cs typeface="Arial" panose="020B0604020202020204" pitchFamily="34" charset="0"/>
              </a:rPr>
              <a:t>従来法</a:t>
            </a:r>
            <a:r>
              <a:rPr lang="en-US" altLang="ja-JP" sz="2800" b="1" dirty="0">
                <a:solidFill>
                  <a:schemeClr val="tx1"/>
                </a:solidFill>
                <a:latin typeface="Meiryo" panose="020B0604030504040204" pitchFamily="34" charset="-128"/>
                <a:ea typeface="Meiryo" panose="020B0604030504040204" pitchFamily="34" charset="-128"/>
                <a:cs typeface="Arial" panose="020B0604020202020204" pitchFamily="34" charset="0"/>
              </a:rPr>
              <a:t>: RCCMM-CF</a:t>
            </a:r>
            <a:endParaRPr kumimoji="1" lang="ja-JP" altLang="en-US" sz="28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14" name="角丸四角形 13">
            <a:extLst>
              <a:ext uri="{FF2B5EF4-FFF2-40B4-BE49-F238E27FC236}">
                <a16:creationId xmlns:a16="http://schemas.microsoft.com/office/drawing/2014/main" id="{DED97F60-C6D7-0823-F83C-35D4C2DA6EB2}"/>
              </a:ext>
            </a:extLst>
          </p:cNvPr>
          <p:cNvSpPr/>
          <p:nvPr/>
        </p:nvSpPr>
        <p:spPr>
          <a:xfrm>
            <a:off x="6232380" y="3903053"/>
            <a:ext cx="4214903" cy="57943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800" b="1">
                <a:solidFill>
                  <a:schemeClr val="tx1"/>
                </a:solidFill>
                <a:latin typeface="Meiryo" panose="020B0604030504040204" pitchFamily="34" charset="-128"/>
                <a:ea typeface="Meiryo" panose="020B0604030504040204" pitchFamily="34" charset="-128"/>
                <a:cs typeface="Arial" panose="020B0604020202020204" pitchFamily="34" charset="0"/>
              </a:rPr>
              <a:t>提案法</a:t>
            </a:r>
            <a:r>
              <a:rPr lang="en-US" altLang="ja-JP" sz="2800" b="1" dirty="0">
                <a:solidFill>
                  <a:schemeClr val="tx1"/>
                </a:solidFill>
                <a:latin typeface="Meiryo" panose="020B0604030504040204" pitchFamily="34" charset="-128"/>
                <a:ea typeface="Meiryo" panose="020B0604030504040204" pitchFamily="34" charset="-128"/>
                <a:cs typeface="Arial" panose="020B0604020202020204" pitchFamily="34" charset="0"/>
              </a:rPr>
              <a:t>: RSCCMM-CF</a:t>
            </a:r>
            <a:endParaRPr kumimoji="1" lang="ja-JP" altLang="en-US" sz="28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15" name="右矢印 14">
            <a:extLst>
              <a:ext uri="{FF2B5EF4-FFF2-40B4-BE49-F238E27FC236}">
                <a16:creationId xmlns:a16="http://schemas.microsoft.com/office/drawing/2014/main" id="{F176FA6D-684C-6437-E680-7C359E847EC3}"/>
              </a:ext>
            </a:extLst>
          </p:cNvPr>
          <p:cNvSpPr/>
          <p:nvPr/>
        </p:nvSpPr>
        <p:spPr>
          <a:xfrm>
            <a:off x="5279712" y="4909936"/>
            <a:ext cx="847297" cy="918849"/>
          </a:xfrm>
          <a:prstGeom prst="rightArrow">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3FABC21-A6DD-06EB-05F5-B498A56A7EC9}"/>
              </a:ext>
            </a:extLst>
          </p:cNvPr>
          <p:cNvSpPr txBox="1"/>
          <p:nvPr/>
        </p:nvSpPr>
        <p:spPr>
          <a:xfrm>
            <a:off x="6336768" y="4569142"/>
            <a:ext cx="5735283" cy="1938992"/>
          </a:xfrm>
          <a:prstGeom prst="rect">
            <a:avLst/>
          </a:prstGeom>
          <a:noFill/>
          <a:ln w="12700">
            <a:noFill/>
          </a:ln>
        </p:spPr>
        <p:txBody>
          <a:bodyPr wrap="square" rtlCol="0">
            <a:spAutoFit/>
          </a:bodyPr>
          <a:lstStyle/>
          <a:p>
            <a:pPr marL="342900" indent="-342900">
              <a:buFont typeface="Arial" panose="020B0604020202020204" pitchFamily="34" charset="0"/>
              <a:buChar char="•"/>
            </a:pPr>
            <a:r>
              <a:rPr lang="ja-JP"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粒状性</a:t>
            </a:r>
            <a:r>
              <a:rPr lang="ja-JP" altLang="en-US" sz="2200" dirty="0">
                <a:latin typeface="Meiryo" panose="020B0604030504040204" pitchFamily="34" charset="-128"/>
                <a:ea typeface="Meiryo" panose="020B0604030504040204" pitchFamily="34" charset="-128"/>
                <a:cs typeface="Arial" panose="020B0604020202020204" pitchFamily="34" charset="0"/>
              </a:rPr>
              <a:t>を考慮した</a:t>
            </a:r>
            <a:br>
              <a:rPr lang="en-US" altLang="ja-JP" sz="2200" dirty="0">
                <a:latin typeface="Meiryo" panose="020B0604030504040204" pitchFamily="34" charset="-128"/>
                <a:ea typeface="Meiryo" panose="020B0604030504040204" pitchFamily="34" charset="-128"/>
                <a:cs typeface="Arial" panose="020B0604020202020204" pitchFamily="34" charset="0"/>
              </a:rPr>
            </a:br>
            <a:r>
              <a:rPr lang="ja-JP" altLang="en-US" sz="2200" dirty="0">
                <a:latin typeface="Meiryo" panose="020B0604030504040204" pitchFamily="34" charset="-128"/>
                <a:ea typeface="Meiryo" panose="020B0604030504040204" pitchFamily="34" charset="-128"/>
                <a:cs typeface="Arial" panose="020B0604020202020204" pitchFamily="34" charset="0"/>
              </a:rPr>
              <a:t>ラフ共クラスタリング</a:t>
            </a:r>
            <a:r>
              <a:rPr lang="en-US" altLang="ja-JP" dirty="0">
                <a:latin typeface="Meiryo" panose="020B0604030504040204" pitchFamily="34" charset="-128"/>
                <a:ea typeface="Meiryo" panose="020B0604030504040204" pitchFamily="34" charset="-128"/>
                <a:cs typeface="Arial" panose="020B0604020202020204" pitchFamily="34" charset="0"/>
              </a:rPr>
              <a:t>(RSCCMM)</a:t>
            </a:r>
            <a:r>
              <a:rPr lang="ja-JP" altLang="en-US" sz="2200" dirty="0">
                <a:latin typeface="Meiryo" panose="020B0604030504040204" pitchFamily="34" charset="-128"/>
                <a:ea typeface="Meiryo" panose="020B0604030504040204" pitchFamily="34" charset="-128"/>
                <a:cs typeface="Arial" panose="020B0604020202020204" pitchFamily="34" charset="0"/>
              </a:rPr>
              <a:t>を</a:t>
            </a:r>
            <a:br>
              <a:rPr lang="en-US" altLang="ja-JP" sz="2200" dirty="0">
                <a:latin typeface="Meiryo" panose="020B0604030504040204" pitchFamily="34" charset="-128"/>
                <a:ea typeface="Meiryo" panose="020B0604030504040204" pitchFamily="34" charset="-128"/>
                <a:cs typeface="Arial" panose="020B0604020202020204" pitchFamily="34" charset="0"/>
              </a:rPr>
            </a:br>
            <a:r>
              <a:rPr lang="en-US" altLang="ja-JP" sz="2200" dirty="0">
                <a:latin typeface="Meiryo" panose="020B0604030504040204" pitchFamily="34" charset="-128"/>
                <a:ea typeface="Meiryo" panose="020B0604030504040204" pitchFamily="34" charset="-128"/>
                <a:cs typeface="Arial" panose="020B0604020202020204" pitchFamily="34" charset="0"/>
              </a:rPr>
              <a:t>CF</a:t>
            </a:r>
            <a:r>
              <a:rPr lang="ja-JP" altLang="en-US" sz="2200" dirty="0">
                <a:latin typeface="Meiryo" panose="020B0604030504040204" pitchFamily="34" charset="-128"/>
                <a:ea typeface="Meiryo" panose="020B0604030504040204" pitchFamily="34" charset="-128"/>
                <a:cs typeface="Arial" panose="020B0604020202020204" pitchFamily="34" charset="0"/>
              </a:rPr>
              <a:t>に応用</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実データを用いた数値実験により，</a:t>
            </a:r>
            <a:br>
              <a:rPr lang="en-US" altLang="ja-JP" sz="2200" dirty="0">
                <a:latin typeface="Meiryo" panose="020B0604030504040204" pitchFamily="34" charset="-128"/>
                <a:ea typeface="Meiryo" panose="020B0604030504040204" pitchFamily="34" charset="-128"/>
                <a:cs typeface="Arial" panose="020B0604020202020204" pitchFamily="34" charset="0"/>
              </a:rPr>
            </a:br>
            <a:r>
              <a:rPr lang="ja-JP" altLang="en-US" sz="2200" dirty="0">
                <a:latin typeface="Meiryo" panose="020B0604030504040204" pitchFamily="34" charset="-128"/>
                <a:ea typeface="Meiryo" panose="020B0604030504040204" pitchFamily="34" charset="-128"/>
                <a:cs typeface="Arial" panose="020B0604020202020204" pitchFamily="34" charset="0"/>
              </a:rPr>
              <a:t>推薦性能・粒状性の効果を検証する</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p:txBody>
      </p:sp>
      <p:sp>
        <p:nvSpPr>
          <p:cNvPr id="8" name="タイトル 1">
            <a:extLst>
              <a:ext uri="{FF2B5EF4-FFF2-40B4-BE49-F238E27FC236}">
                <a16:creationId xmlns:a16="http://schemas.microsoft.com/office/drawing/2014/main" id="{8E97E048-567A-CDF1-58A3-4ED1F2936766}"/>
              </a:ext>
            </a:extLst>
          </p:cNvPr>
          <p:cNvSpPr>
            <a:spLocks noGrp="1"/>
          </p:cNvSpPr>
          <p:nvPr>
            <p:ph type="title"/>
          </p:nvPr>
        </p:nvSpPr>
        <p:spPr>
          <a:xfrm>
            <a:off x="320837" y="342211"/>
            <a:ext cx="10808204" cy="757388"/>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はじめに</a:t>
            </a:r>
          </a:p>
        </p:txBody>
      </p:sp>
    </p:spTree>
    <p:extLst>
      <p:ext uri="{BB962C8B-B14F-4D97-AF65-F5344CB8AC3E}">
        <p14:creationId xmlns:p14="http://schemas.microsoft.com/office/powerpoint/2010/main" val="1259869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5</a:t>
            </a:fld>
            <a:endParaRPr kumimoji="1" lang="ja-JP" altLang="en-US" sz="1600">
              <a:latin typeface="Arial" panose="020B0604020202020204" pitchFamily="34" charset="0"/>
              <a:cs typeface="Arial" panose="020B0604020202020204" pitchFamily="34" charset="0"/>
            </a:endParaRPr>
          </a:p>
        </p:txBody>
      </p:sp>
      <p:sp>
        <p:nvSpPr>
          <p:cNvPr id="12" name="コンテンツ プレースホルダー 2">
            <a:extLst>
              <a:ext uri="{FF2B5EF4-FFF2-40B4-BE49-F238E27FC236}">
                <a16:creationId xmlns:a16="http://schemas.microsoft.com/office/drawing/2014/main" id="{7D3B96F6-19ED-C47D-0773-FE4DA6164642}"/>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latin typeface="Meiryo" panose="020B0604030504040204" pitchFamily="34" charset="-128"/>
                <a:ea typeface="Meiryo" panose="020B0604030504040204" pitchFamily="34" charset="-128"/>
                <a:cs typeface="Arial" panose="020B0604020202020204" pitchFamily="34" charset="0"/>
              </a:rPr>
              <a:t>2. </a:t>
            </a:r>
            <a:r>
              <a:rPr kumimoji="1" lang="ja-JP" altLang="en-US" b="1" dirty="0">
                <a:latin typeface="Meiryo" panose="020B0604030504040204" pitchFamily="34" charset="-128"/>
                <a:ea typeface="Meiryo" panose="020B0604030504040204" pitchFamily="34" charset="-128"/>
                <a:cs typeface="Arial" panose="020B0604020202020204" pitchFamily="34" charset="0"/>
              </a:rPr>
              <a:t>準備</a:t>
            </a:r>
            <a:endParaRPr lang="en-US" altLang="ja-JP" b="1" dirty="0">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latin typeface="Meiryo" panose="020B0604030504040204" pitchFamily="34" charset="-128"/>
                <a:ea typeface="Meiryo" panose="020B0604030504040204" pitchFamily="34" charset="-128"/>
                <a:cs typeface="Arial" panose="020B0604020202020204" pitchFamily="34" charset="0"/>
              </a:rPr>
              <a:t>クラスタリング</a:t>
            </a:r>
            <a:r>
              <a:rPr kumimoji="1" lang="ja-JP" altLang="en-US" sz="2400" b="1" dirty="0">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latin typeface="Meiryo" panose="020B0604030504040204" pitchFamily="34" charset="-128"/>
                <a:ea typeface="Meiryo" panose="020B0604030504040204" pitchFamily="34" charset="-128"/>
                <a:cs typeface="Arial" panose="020B0604020202020204" pitchFamily="34" charset="0"/>
              </a:rPr>
              <a:t>HCM, RCM, RSCM</a:t>
            </a:r>
            <a:r>
              <a:rPr kumimoji="1" lang="ja-JP" altLang="en-US" sz="2400" b="1" dirty="0">
                <a:latin typeface="Meiryo" panose="020B0604030504040204" pitchFamily="34" charset="-128"/>
                <a:ea typeface="Meiryo" panose="020B0604030504040204" pitchFamily="34" charset="-128"/>
                <a:cs typeface="Arial" panose="020B0604020202020204" pitchFamily="34" charset="0"/>
              </a:rPr>
              <a:t>）</a:t>
            </a:r>
            <a:endParaRPr lang="en-US" altLang="ja-JP" sz="2400" b="1" dirty="0">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RSCCMM</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r>
              <a:rPr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2663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73E17-8A7B-BB9B-3F18-590EE1B64FBF}"/>
            </a:ext>
          </a:extLst>
        </p:cNvPr>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860FEEB9-6496-9C3A-ADA7-6032694F9F7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83D19BA5-6E95-ED50-DDF8-D0348A166508}"/>
              </a:ext>
            </a:extLst>
          </p:cNvPr>
          <p:cNvSpPr>
            <a:spLocks noGrp="1"/>
          </p:cNvSpPr>
          <p:nvPr>
            <p:ph type="title"/>
          </p:nvPr>
        </p:nvSpPr>
        <p:spPr>
          <a:xfrm>
            <a:off x="508650" y="220717"/>
            <a:ext cx="10517274" cy="959690"/>
          </a:xfrm>
        </p:spPr>
        <p:txBody>
          <a:bodyPr>
            <a:normAutofit/>
          </a:bodyPr>
          <a:lstStyle/>
          <a:p>
            <a:r>
              <a:rPr kumimoji="1" lang="ja-JP" altLang="en-US" sz="4000" dirty="0">
                <a:solidFill>
                  <a:schemeClr val="bg1"/>
                </a:solidFill>
                <a:latin typeface="Meiryo" panose="020B0604030504040204" pitchFamily="34" charset="-128"/>
                <a:ea typeface="Meiryo" panose="020B0604030504040204" pitchFamily="34" charset="-128"/>
                <a:cs typeface="Arial" panose="020B0604020202020204" pitchFamily="34" charset="0"/>
              </a:rPr>
              <a:t>クラスタリング</a:t>
            </a:r>
            <a:r>
              <a:rPr lang="ja-JP" altLang="en-US" sz="3200" dirty="0">
                <a:solidFill>
                  <a:schemeClr val="bg1"/>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chemeClr val="bg1"/>
                </a:solidFill>
                <a:latin typeface="Meiryo" panose="020B0604030504040204" pitchFamily="34" charset="-128"/>
                <a:ea typeface="Meiryo" panose="020B0604030504040204" pitchFamily="34" charset="-128"/>
                <a:cs typeface="Arial" panose="020B0604020202020204" pitchFamily="34" charset="0"/>
              </a:rPr>
              <a:t>HCM, RCM, RSCM</a:t>
            </a:r>
            <a:r>
              <a:rPr lang="ja-JP" altLang="en-US" sz="3200" dirty="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30" name="スライド番号プレースホルダー 29">
            <a:extLst>
              <a:ext uri="{FF2B5EF4-FFF2-40B4-BE49-F238E27FC236}">
                <a16:creationId xmlns:a16="http://schemas.microsoft.com/office/drawing/2014/main" id="{B431503A-ADF5-4DA8-98E9-5077AC85D623}"/>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6</a:t>
            </a:fld>
            <a:endParaRPr kumimoji="1" lang="ja-JP" altLang="en-US" sz="1600">
              <a:latin typeface="Arial" panose="020B0604020202020204" pitchFamily="34" charset="0"/>
              <a:cs typeface="Arial" panose="020B0604020202020204" pitchFamily="34" charset="0"/>
            </a:endParaRPr>
          </a:p>
        </p:txBody>
      </p:sp>
      <p:sp>
        <p:nvSpPr>
          <p:cNvPr id="10" name="テキスト ボックス 9">
            <a:extLst>
              <a:ext uri="{FF2B5EF4-FFF2-40B4-BE49-F238E27FC236}">
                <a16:creationId xmlns:a16="http://schemas.microsoft.com/office/drawing/2014/main" id="{6BEFCB43-32A9-9F15-3947-AF5A52C46806}"/>
              </a:ext>
            </a:extLst>
          </p:cNvPr>
          <p:cNvSpPr txBox="1"/>
          <p:nvPr/>
        </p:nvSpPr>
        <p:spPr>
          <a:xfrm>
            <a:off x="205483" y="1273280"/>
            <a:ext cx="11181983"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sz="2400">
                <a:latin typeface="Meiryo" panose="020B0604030504040204" pitchFamily="34" charset="-128"/>
                <a:ea typeface="Meiryo" panose="020B0604030504040204" pitchFamily="34" charset="-128"/>
              </a:rPr>
              <a:t>各対象はクラスター中心と対象との距離尺度をもとに帰属を決定</a:t>
            </a:r>
            <a:endParaRPr kumimoji="1"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a:latin typeface="Meiryo" panose="020B0604030504040204" pitchFamily="34" charset="-128"/>
                <a:ea typeface="Meiryo" panose="020B0604030504040204" pitchFamily="34" charset="-128"/>
              </a:rPr>
              <a:t>対象のメンバシップとクラスター中心の更新を繰り返してクラスターを抽出</a:t>
            </a:r>
            <a:endParaRPr kumimoji="1" lang="ja-JP" altLang="en-US" sz="2400">
              <a:latin typeface="Meiryo" panose="020B0604030504040204" pitchFamily="34" charset="-128"/>
              <a:ea typeface="Meiryo" panose="020B0604030504040204" pitchFamily="34" charset="-128"/>
            </a:endParaRPr>
          </a:p>
        </p:txBody>
      </p:sp>
      <p:pic>
        <p:nvPicPr>
          <p:cNvPr id="1026" name="Picture 2">
            <a:extLst>
              <a:ext uri="{FF2B5EF4-FFF2-40B4-BE49-F238E27FC236}">
                <a16:creationId xmlns:a16="http://schemas.microsoft.com/office/drawing/2014/main" id="{A26B3869-04A8-FB41-08E7-26E9102D0B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99" t="6732" r="12370" b="16405"/>
          <a:stretch/>
        </p:blipFill>
        <p:spPr bwMode="auto">
          <a:xfrm>
            <a:off x="205483" y="2464504"/>
            <a:ext cx="3665738" cy="19289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B4CDE1-B0A8-8C96-3FED-22F9BAFA82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9" t="6302" r="11771" b="16834"/>
          <a:stretch/>
        </p:blipFill>
        <p:spPr bwMode="auto">
          <a:xfrm>
            <a:off x="4263128" y="2464504"/>
            <a:ext cx="3665738" cy="19289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C5938CB-F99A-43F8-FC66-9CE8D7C2F6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83" t="7201" r="11487" b="15935"/>
          <a:stretch/>
        </p:blipFill>
        <p:spPr bwMode="auto">
          <a:xfrm>
            <a:off x="8272679" y="2476446"/>
            <a:ext cx="3713838" cy="195430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EAC172FE-C3C4-5E13-DC00-E76CCBAFCE51}"/>
              </a:ext>
            </a:extLst>
          </p:cNvPr>
          <p:cNvSpPr txBox="1"/>
          <p:nvPr/>
        </p:nvSpPr>
        <p:spPr>
          <a:xfrm>
            <a:off x="82187" y="4661211"/>
            <a:ext cx="3863089" cy="1508105"/>
          </a:xfrm>
          <a:prstGeom prst="rect">
            <a:avLst/>
          </a:prstGeom>
          <a:noFill/>
        </p:spPr>
        <p:txBody>
          <a:bodyPr wrap="square" rtlCol="0">
            <a:spAutoFit/>
          </a:bodyPr>
          <a:lstStyle/>
          <a:p>
            <a:r>
              <a:rPr kumimoji="1" lang="en-US" altLang="ja-JP" sz="2400" b="1" dirty="0">
                <a:latin typeface="Arial" panose="020B0604020202020204" pitchFamily="34" charset="0"/>
                <a:ea typeface="Meiryo" panose="020B0604030504040204" pitchFamily="34" charset="-128"/>
                <a:cs typeface="Arial" panose="020B0604020202020204" pitchFamily="34" charset="0"/>
              </a:rPr>
              <a:t>Hard C-Means </a:t>
            </a:r>
            <a:r>
              <a:rPr kumimoji="1" lang="en-US" altLang="ja-JP" sz="2200" b="1" dirty="0">
                <a:latin typeface="Arial" panose="020B0604020202020204" pitchFamily="34" charset="0"/>
                <a:ea typeface="Meiryo" panose="020B0604030504040204" pitchFamily="34" charset="-128"/>
                <a:cs typeface="Arial" panose="020B0604020202020204" pitchFamily="34" charset="0"/>
              </a:rPr>
              <a:t>(HCM)</a:t>
            </a:r>
            <a:r>
              <a:rPr kumimoji="1" lang="en-US" altLang="ja-JP" sz="2200" dirty="0">
                <a:latin typeface="Arial" panose="020B0604020202020204" pitchFamily="34" charset="0"/>
                <a:ea typeface="Meiryo" panose="020B0604030504040204" pitchFamily="34" charset="-128"/>
                <a:cs typeface="Arial" panose="020B0604020202020204" pitchFamily="34" charset="0"/>
              </a:rPr>
              <a:t> </a:t>
            </a:r>
            <a:r>
              <a:rPr lang="en-US" altLang="ja-JP" sz="1400" dirty="0">
                <a:latin typeface="Arial" panose="020B0604020202020204" pitchFamily="34" charset="0"/>
                <a:cs typeface="Arial" panose="020B0604020202020204" pitchFamily="34" charset="0"/>
              </a:rPr>
              <a:t>[MacQueen, 1967]</a:t>
            </a:r>
          </a:p>
          <a:p>
            <a:endParaRPr kumimoji="1" lang="en-US" altLang="ja-JP" sz="800" dirty="0">
              <a:latin typeface="Meiryo" panose="020B0604030504040204" pitchFamily="34" charset="-128"/>
              <a:ea typeface="Meiryo" panose="020B0604030504040204" pitchFamily="34" charset="-128"/>
            </a:endParaRPr>
          </a:p>
          <a:p>
            <a:pPr marL="223838" indent="-223838">
              <a:buFont typeface="Arial" panose="020B0604020202020204" pitchFamily="34" charset="0"/>
              <a:buChar char="•"/>
            </a:pPr>
            <a:r>
              <a:rPr lang="ja-JP" altLang="en-US" sz="2200">
                <a:latin typeface="Meiryo" panose="020B0604030504040204" pitchFamily="34" charset="-128"/>
                <a:ea typeface="Meiryo" panose="020B0604030504040204" pitchFamily="34" charset="-128"/>
              </a:rPr>
              <a:t>各対象は</a:t>
            </a:r>
            <a:r>
              <a:rPr lang="ja-JP" altLang="en-US" sz="2400" b="1">
                <a:latin typeface="Meiryo" panose="020B0604030504040204" pitchFamily="34" charset="-128"/>
                <a:ea typeface="Meiryo" panose="020B0604030504040204" pitchFamily="34" charset="-128"/>
              </a:rPr>
              <a:t>排他的</a:t>
            </a:r>
            <a:r>
              <a:rPr lang="ja-JP" altLang="en-US" sz="2200">
                <a:latin typeface="Meiryo" panose="020B0604030504040204" pitchFamily="34" charset="-128"/>
                <a:ea typeface="Meiryo" panose="020B0604030504040204" pitchFamily="34" charset="-128"/>
              </a:rPr>
              <a:t>に一つの</a:t>
            </a:r>
            <a:endParaRPr lang="en-US" altLang="ja-JP" sz="2200" dirty="0">
              <a:latin typeface="Meiryo" panose="020B0604030504040204" pitchFamily="34" charset="-128"/>
              <a:ea typeface="Meiryo" panose="020B0604030504040204" pitchFamily="34" charset="-128"/>
            </a:endParaRPr>
          </a:p>
          <a:p>
            <a:pPr marL="223838"/>
            <a:r>
              <a:rPr lang="ja-JP" altLang="en-US" sz="2200">
                <a:latin typeface="Meiryo" panose="020B0604030504040204" pitchFamily="34" charset="-128"/>
                <a:ea typeface="Meiryo" panose="020B0604030504040204" pitchFamily="34" charset="-128"/>
              </a:rPr>
              <a:t>クラスターのみに帰属する</a:t>
            </a:r>
            <a:endParaRPr kumimoji="1" lang="en-US" altLang="ja-JP" sz="2200"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887C01B3-B58C-D491-DD71-7E9DB4C9763A}"/>
              </a:ext>
            </a:extLst>
          </p:cNvPr>
          <p:cNvSpPr txBox="1"/>
          <p:nvPr/>
        </p:nvSpPr>
        <p:spPr>
          <a:xfrm>
            <a:off x="4001781" y="4661211"/>
            <a:ext cx="4058292" cy="1815882"/>
          </a:xfrm>
          <a:prstGeom prst="rect">
            <a:avLst/>
          </a:prstGeom>
          <a:noFill/>
        </p:spPr>
        <p:txBody>
          <a:bodyPr wrap="square" rtlCol="0">
            <a:spAutoFit/>
          </a:bodyPr>
          <a:lstStyle/>
          <a:p>
            <a:r>
              <a:rPr lang="en-US" altLang="ja-JP" sz="2400" b="1" dirty="0">
                <a:latin typeface="Arial" panose="020B0604020202020204" pitchFamily="34" charset="0"/>
                <a:ea typeface="Meiryo" panose="020B0604030504040204" pitchFamily="34" charset="-128"/>
                <a:cs typeface="Arial" panose="020B0604020202020204" pitchFamily="34" charset="0"/>
              </a:rPr>
              <a:t>Rough</a:t>
            </a:r>
            <a:r>
              <a:rPr kumimoji="1" lang="en-US" altLang="ja-JP" sz="2400" b="1" dirty="0">
                <a:latin typeface="Arial" panose="020B0604020202020204" pitchFamily="34" charset="0"/>
                <a:ea typeface="Meiryo" panose="020B0604030504040204" pitchFamily="34" charset="-128"/>
                <a:cs typeface="Arial" panose="020B0604020202020204" pitchFamily="34" charset="0"/>
              </a:rPr>
              <a:t> C-Means </a:t>
            </a:r>
            <a:r>
              <a:rPr kumimoji="1" lang="en-US" altLang="ja-JP" sz="2200" b="1" dirty="0">
                <a:latin typeface="Arial" panose="020B0604020202020204" pitchFamily="34" charset="0"/>
                <a:ea typeface="Meiryo" panose="020B0604030504040204" pitchFamily="34" charset="-128"/>
                <a:cs typeface="Arial" panose="020B0604020202020204" pitchFamily="34" charset="0"/>
              </a:rPr>
              <a:t>(RCM) </a:t>
            </a:r>
          </a:p>
          <a:p>
            <a:r>
              <a:rPr lang="en-US" altLang="ja-JP" sz="1400" dirty="0">
                <a:latin typeface="Arial" panose="020B0604020202020204" pitchFamily="34" charset="0"/>
                <a:cs typeface="Arial" panose="020B0604020202020204" pitchFamily="34" charset="0"/>
              </a:rPr>
              <a:t>[</a:t>
            </a:r>
            <a:r>
              <a:rPr lang="en-US" altLang="ja-JP" sz="1400" dirty="0" err="1">
                <a:latin typeface="Arial" panose="020B0604020202020204" pitchFamily="34" charset="0"/>
                <a:cs typeface="Arial" panose="020B0604020202020204" pitchFamily="34" charset="0"/>
              </a:rPr>
              <a:t>Lingras</a:t>
            </a:r>
            <a:r>
              <a:rPr lang="en-US" altLang="ja-JP" sz="1400" dirty="0">
                <a:latin typeface="Arial" panose="020B0604020202020204" pitchFamily="34" charset="0"/>
                <a:cs typeface="Arial" panose="020B0604020202020204" pitchFamily="34" charset="0"/>
              </a:rPr>
              <a:t> and West, 2004]</a:t>
            </a:r>
          </a:p>
          <a:p>
            <a:endParaRPr kumimoji="1" lang="en-US" altLang="ja-JP" sz="800" dirty="0">
              <a:latin typeface="Meiryo" panose="020B0604030504040204" pitchFamily="34" charset="-128"/>
              <a:ea typeface="Meiryo" panose="020B0604030504040204" pitchFamily="34" charset="-128"/>
            </a:endParaRPr>
          </a:p>
          <a:p>
            <a:pPr marL="223838" indent="-223838">
              <a:buFont typeface="Arial" panose="020B0604020202020204" pitchFamily="34" charset="0"/>
              <a:buChar char="•"/>
            </a:pPr>
            <a:r>
              <a:rPr kumimoji="1" lang="ja-JP" altLang="en-US" sz="2200">
                <a:latin typeface="Meiryo" panose="020B0604030504040204" pitchFamily="34" charset="-128"/>
                <a:ea typeface="Meiryo" panose="020B0604030504040204" pitchFamily="34" charset="-128"/>
              </a:rPr>
              <a:t>対象が複数のクラスターに</a:t>
            </a:r>
            <a:endParaRPr kumimoji="1" lang="en-US" altLang="ja-JP" sz="2200" dirty="0">
              <a:latin typeface="Meiryo" panose="020B0604030504040204" pitchFamily="34" charset="-128"/>
              <a:ea typeface="Meiryo" panose="020B0604030504040204" pitchFamily="34" charset="-128"/>
            </a:endParaRPr>
          </a:p>
          <a:p>
            <a:pPr marL="223838"/>
            <a:r>
              <a:rPr kumimoji="1" lang="ja-JP" altLang="en-US" sz="2200">
                <a:latin typeface="Meiryo" panose="020B0604030504040204" pitchFamily="34" charset="-128"/>
                <a:ea typeface="Meiryo" panose="020B0604030504040204" pitchFamily="34" charset="-128"/>
              </a:rPr>
              <a:t>帰属でき，クラスターの</a:t>
            </a:r>
            <a:endParaRPr kumimoji="1" lang="en-US" altLang="ja-JP" sz="2200" dirty="0">
              <a:latin typeface="Meiryo" panose="020B0604030504040204" pitchFamily="34" charset="-128"/>
              <a:ea typeface="Meiryo" panose="020B0604030504040204" pitchFamily="34" charset="-128"/>
            </a:endParaRPr>
          </a:p>
          <a:p>
            <a:pPr marL="223838"/>
            <a:r>
              <a:rPr kumimoji="1" lang="ja-JP" altLang="en-US" sz="2200" b="1">
                <a:latin typeface="Meiryo" panose="020B0604030504040204" pitchFamily="34" charset="-128"/>
                <a:ea typeface="Meiryo" panose="020B0604030504040204" pitchFamily="34" charset="-128"/>
              </a:rPr>
              <a:t>オーバーラップ</a:t>
            </a:r>
            <a:r>
              <a:rPr kumimoji="1" lang="ja-JP" altLang="en-US" sz="2200">
                <a:latin typeface="Meiryo" panose="020B0604030504040204" pitchFamily="34" charset="-128"/>
                <a:ea typeface="Meiryo" panose="020B0604030504040204" pitchFamily="34" charset="-128"/>
              </a:rPr>
              <a:t>を表現できる</a:t>
            </a:r>
            <a:endParaRPr kumimoji="1" lang="en-US" altLang="ja-JP" sz="2200" dirty="0">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4303664E-E1A0-DC96-F10B-2FB93B47F65A}"/>
              </a:ext>
            </a:extLst>
          </p:cNvPr>
          <p:cNvSpPr txBox="1"/>
          <p:nvPr/>
        </p:nvSpPr>
        <p:spPr>
          <a:xfrm>
            <a:off x="8060073" y="4661211"/>
            <a:ext cx="4181587" cy="1846659"/>
          </a:xfrm>
          <a:prstGeom prst="rect">
            <a:avLst/>
          </a:prstGeom>
          <a:noFill/>
        </p:spPr>
        <p:txBody>
          <a:bodyPr wrap="square" rtlCol="0">
            <a:spAutoFit/>
          </a:bodyPr>
          <a:lstStyle/>
          <a:p>
            <a:r>
              <a:rPr lang="en-US" altLang="ja-JP" sz="2400" b="1" dirty="0">
                <a:latin typeface="Arial" panose="020B0604020202020204" pitchFamily="34" charset="0"/>
                <a:ea typeface="Meiryo" panose="020B0604030504040204" pitchFamily="34" charset="-128"/>
                <a:cs typeface="Arial" panose="020B0604020202020204" pitchFamily="34" charset="0"/>
              </a:rPr>
              <a:t>Rough Set</a:t>
            </a:r>
            <a:r>
              <a:rPr kumimoji="1" lang="en-US" altLang="ja-JP" sz="2400" b="1" dirty="0">
                <a:latin typeface="Arial" panose="020B0604020202020204" pitchFamily="34" charset="0"/>
                <a:ea typeface="Meiryo" panose="020B0604030504040204" pitchFamily="34" charset="-128"/>
                <a:cs typeface="Arial" panose="020B0604020202020204" pitchFamily="34" charset="0"/>
              </a:rPr>
              <a:t> C-Means </a:t>
            </a:r>
            <a:r>
              <a:rPr kumimoji="1" lang="en-US" altLang="ja-JP" sz="2200" b="1" dirty="0">
                <a:latin typeface="Arial" panose="020B0604020202020204" pitchFamily="34" charset="0"/>
                <a:ea typeface="Meiryo" panose="020B0604030504040204" pitchFamily="34" charset="-128"/>
                <a:cs typeface="Arial" panose="020B0604020202020204" pitchFamily="34" charset="0"/>
              </a:rPr>
              <a:t>(RSCM) </a:t>
            </a:r>
            <a:r>
              <a:rPr lang="en-US" altLang="ja-JP" sz="1400" dirty="0">
                <a:latin typeface="Arial" panose="020B0604020202020204" pitchFamily="34" charset="0"/>
                <a:cs typeface="Arial" panose="020B0604020202020204" pitchFamily="34" charset="0"/>
              </a:rPr>
              <a:t>[</a:t>
            </a:r>
            <a:r>
              <a:rPr lang="en" altLang="ja-JP" sz="1400" dirty="0" err="1">
                <a:latin typeface="Arial" panose="020B0604020202020204" pitchFamily="34" charset="0"/>
                <a:cs typeface="Arial" panose="020B0604020202020204" pitchFamily="34" charset="0"/>
              </a:rPr>
              <a:t>Ubukata</a:t>
            </a:r>
            <a:r>
              <a:rPr lang="en" altLang="ja-JP" sz="1400" dirty="0">
                <a:latin typeface="Arial" panose="020B0604020202020204" pitchFamily="34" charset="0"/>
                <a:cs typeface="Arial" panose="020B0604020202020204" pitchFamily="34" charset="0"/>
              </a:rPr>
              <a:t> et al, 2018</a:t>
            </a:r>
            <a:r>
              <a:rPr lang="en-US" altLang="ja-JP" sz="1400" dirty="0">
                <a:latin typeface="Arial" panose="020B0604020202020204" pitchFamily="34" charset="0"/>
                <a:cs typeface="Arial" panose="020B0604020202020204" pitchFamily="34" charset="0"/>
              </a:rPr>
              <a:t>]</a:t>
            </a:r>
          </a:p>
          <a:p>
            <a:endParaRPr kumimoji="1" lang="en-US" altLang="ja-JP" sz="800" dirty="0">
              <a:latin typeface="Meiryo" panose="020B0604030504040204" pitchFamily="34" charset="-128"/>
              <a:ea typeface="Meiryo" panose="020B0604030504040204" pitchFamily="34" charset="-128"/>
            </a:endParaRPr>
          </a:p>
          <a:p>
            <a:pPr marL="223838" indent="-223838">
              <a:buFont typeface="Arial" panose="020B0604020202020204" pitchFamily="34" charset="0"/>
              <a:buChar char="•"/>
            </a:pPr>
            <a:r>
              <a:rPr lang="ja-JP" altLang="en-US" sz="2200">
                <a:latin typeface="Meiryo" panose="020B0604030504040204" pitchFamily="34" charset="-128"/>
                <a:ea typeface="Meiryo" panose="020B0604030504040204" pitchFamily="34" charset="-128"/>
              </a:rPr>
              <a:t>対象空間を</a:t>
            </a:r>
            <a:r>
              <a:rPr lang="ja-JP" altLang="en-US" sz="2400" b="1">
                <a:latin typeface="Meiryo" panose="020B0604030504040204" pitchFamily="34" charset="-128"/>
                <a:ea typeface="Meiryo" panose="020B0604030504040204" pitchFamily="34" charset="-128"/>
              </a:rPr>
              <a:t>粒状化</a:t>
            </a:r>
            <a:r>
              <a:rPr lang="ja-JP" altLang="en-US" sz="2200">
                <a:latin typeface="Meiryo" panose="020B0604030504040204" pitchFamily="34" charset="-128"/>
                <a:ea typeface="Meiryo" panose="020B0604030504040204" pitchFamily="34" charset="-128"/>
              </a:rPr>
              <a:t>し，</a:t>
            </a:r>
            <a:endParaRPr lang="en-US" altLang="ja-JP" sz="2200" dirty="0">
              <a:latin typeface="Meiryo" panose="020B0604030504040204" pitchFamily="34" charset="-128"/>
              <a:ea typeface="Meiryo" panose="020B0604030504040204" pitchFamily="34" charset="-128"/>
            </a:endParaRPr>
          </a:p>
          <a:p>
            <a:pPr marL="223838"/>
            <a:r>
              <a:rPr lang="ja-JP" altLang="en-US" sz="2200">
                <a:latin typeface="Meiryo" panose="020B0604030504040204" pitchFamily="34" charset="-128"/>
                <a:ea typeface="Meiryo" panose="020B0604030504040204" pitchFamily="34" charset="-128"/>
              </a:rPr>
              <a:t>粒単位でクラスターへの帰属を判定する</a:t>
            </a:r>
            <a:endParaRPr kumimoji="1" lang="en-US" altLang="ja-JP" sz="22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2922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B1C93-4B9B-4A09-B832-E4D903121F40}"/>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E8214908-3B8F-5B72-2838-27032A95F606}"/>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035B1D73-E278-B14A-821A-FBEE26528876}"/>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9" name="スライド番号プレースホルダー 8">
            <a:extLst>
              <a:ext uri="{FF2B5EF4-FFF2-40B4-BE49-F238E27FC236}">
                <a16:creationId xmlns:a16="http://schemas.microsoft.com/office/drawing/2014/main" id="{7DB091DD-67E3-3B43-BA7B-B4CE1B8216ED}"/>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7</a:t>
            </a:fld>
            <a:endParaRPr kumimoji="1" lang="ja-JP" altLang="en-US" sz="1600">
              <a:latin typeface="Arial" panose="020B0604020202020204" pitchFamily="34" charset="0"/>
              <a:cs typeface="Arial" panose="020B0604020202020204" pitchFamily="34" charset="0"/>
            </a:endParaRPr>
          </a:p>
        </p:txBody>
      </p:sp>
      <p:sp>
        <p:nvSpPr>
          <p:cNvPr id="12" name="コンテンツ プレースホルダー 2">
            <a:extLst>
              <a:ext uri="{FF2B5EF4-FFF2-40B4-BE49-F238E27FC236}">
                <a16:creationId xmlns:a16="http://schemas.microsoft.com/office/drawing/2014/main" id="{55B12499-1A78-E5F5-D0B4-71B12123F3EA}"/>
              </a:ext>
            </a:extLst>
          </p:cNvPr>
          <p:cNvSpPr>
            <a:spLocks noGrp="1"/>
          </p:cNvSpPr>
          <p:nvPr>
            <p:ph idx="1"/>
          </p:nvPr>
        </p:nvSpPr>
        <p:spPr>
          <a:xfrm>
            <a:off x="578356" y="1327145"/>
            <a:ext cx="11388357" cy="5236317"/>
          </a:xfrm>
        </p:spPr>
        <p:txBody>
          <a:bodyPr anchor="ctr">
            <a:normAutofit lnSpcReduction="10000"/>
          </a:bodyPr>
          <a:lstStyle/>
          <a:p>
            <a:pPr marL="0" indent="0">
              <a:lnSpc>
                <a:spcPct val="150000"/>
              </a:lnSpc>
              <a:buNone/>
            </a:pP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クラスタリング</a:t>
            </a:r>
            <a:r>
              <a:rPr kumimoji="1"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HCM, RCM, RSCM</a:t>
            </a:r>
            <a:r>
              <a:rPr kumimoji="1"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757238" indent="-347663">
              <a:lnSpc>
                <a:spcPct val="150000"/>
              </a:lnSpc>
            </a:pPr>
            <a:r>
              <a:rPr kumimoji="1" lang="ja-JP" altLang="en-US" b="1" dirty="0">
                <a:latin typeface="Meiryo" panose="020B0604030504040204" pitchFamily="34" charset="-128"/>
                <a:ea typeface="Meiryo" panose="020B0604030504040204" pitchFamily="34" charset="-128"/>
                <a:cs typeface="Arial" panose="020B0604020202020204" pitchFamily="34" charset="0"/>
              </a:rPr>
              <a:t>共クラスタリング</a:t>
            </a:r>
            <a:r>
              <a:rPr lang="ja-JP" altLang="en-US" sz="2400" b="1" dirty="0">
                <a:latin typeface="Meiryo" panose="020B0604030504040204" pitchFamily="34" charset="-128"/>
                <a:ea typeface="Meiryo" panose="020B0604030504040204" pitchFamily="34" charset="-128"/>
                <a:cs typeface="Arial" panose="020B0604020202020204" pitchFamily="34" charset="0"/>
              </a:rPr>
              <a:t>（</a:t>
            </a:r>
            <a:r>
              <a:rPr kumimoji="1" lang="en-US" altLang="ja-JP" sz="2400" b="1" dirty="0">
                <a:latin typeface="Meiryo" panose="020B0604030504040204" pitchFamily="34" charset="-128"/>
                <a:ea typeface="Meiryo" panose="020B0604030504040204" pitchFamily="34" charset="-128"/>
                <a:cs typeface="Arial" panose="020B0604020202020204" pitchFamily="34" charset="0"/>
              </a:rPr>
              <a:t>HCCMM, RCCMM, RSCCMM</a:t>
            </a:r>
            <a:r>
              <a:rPr kumimoji="1" lang="ja-JP" altLang="en-US" sz="2400" b="1" dirty="0">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RSCCMM</a:t>
            </a:r>
            <a:r>
              <a:rPr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r>
              <a:rPr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r>
              <a:rPr lang="ja-JP" altLang="en-US"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a:t>
            </a:r>
            <a:endParaRPr kumimoji="1" lang="en-US" altLang="ja-JP" sz="2400"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lnSpc>
                <a:spcPct val="150000"/>
              </a:lnSpc>
              <a:buNone/>
            </a:pPr>
            <a:r>
              <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b="1"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43571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0BF291AF-F5C4-7B4C-8E74-0FF76038B46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152074" y="44443"/>
            <a:ext cx="11924312" cy="1104311"/>
          </a:xfrm>
        </p:spPr>
        <p:txBody>
          <a:bodyPr>
            <a:normAutofit/>
          </a:bodyPr>
          <a:lstStyle/>
          <a:p>
            <a:r>
              <a:rPr lang="en-US" altLang="ja-JP" sz="3300" dirty="0">
                <a:solidFill>
                  <a:schemeClr val="bg1"/>
                </a:solidFill>
                <a:latin typeface="Arial" panose="020B0604020202020204" pitchFamily="34" charset="0"/>
                <a:cs typeface="Arial" panose="020B0604020202020204" pitchFamily="34" charset="0"/>
              </a:rPr>
              <a:t>Hard </a:t>
            </a:r>
            <a:r>
              <a:rPr lang="en" altLang="ja-JP" sz="3300" dirty="0">
                <a:solidFill>
                  <a:schemeClr val="bg1"/>
                </a:solidFill>
                <a:latin typeface="Arial" panose="020B0604020202020204" pitchFamily="34" charset="0"/>
                <a:cs typeface="Arial" panose="020B0604020202020204" pitchFamily="34" charset="0"/>
              </a:rPr>
              <a:t>Co-Clustering induced by Multinomial Mixture models </a:t>
            </a:r>
            <a:r>
              <a:rPr lang="en-US" altLang="ja-JP" sz="3300" dirty="0">
                <a:solidFill>
                  <a:schemeClr val="bg1"/>
                </a:solidFill>
                <a:latin typeface="Arial" panose="020B0604020202020204" pitchFamily="34" charset="0"/>
                <a:cs typeface="Arial" panose="020B0604020202020204" pitchFamily="34" charset="0"/>
              </a:rPr>
              <a:t>(HCCMM)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2020</a:t>
            </a:r>
            <a:r>
              <a:rPr lang="en-US" altLang="ja-JP" sz="2400" dirty="0">
                <a:solidFill>
                  <a:schemeClr val="bg1"/>
                </a:solidFill>
                <a:latin typeface="Arial" panose="020B0604020202020204" pitchFamily="34" charset="0"/>
                <a:cs typeface="Arial" panose="020B0604020202020204" pitchFamily="34" charset="0"/>
              </a:rPr>
              <a:t>]</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29162" y="1318989"/>
            <a:ext cx="11690336" cy="798792"/>
          </a:xfrm>
        </p:spPr>
        <p:txBody>
          <a:bodyPr>
            <a:noAutofit/>
          </a:bodyPr>
          <a:lstStyle/>
          <a:p>
            <a:pPr>
              <a:lnSpc>
                <a:spcPts val="3040"/>
              </a:lnSpc>
            </a:pPr>
            <a:r>
              <a:rPr lang="ja-JP" altLang="en-US" sz="2200" dirty="0">
                <a:latin typeface="Meiryo" panose="020B0604030504040204" pitchFamily="34" charset="-128"/>
                <a:ea typeface="Meiryo" panose="020B0604030504040204" pitchFamily="34" charset="-128"/>
              </a:rPr>
              <a:t>共クラスタリング</a:t>
            </a:r>
            <a:r>
              <a:rPr lang="en-US" altLang="ja-JP" sz="2200" dirty="0">
                <a:latin typeface="Meiryo" panose="020B0604030504040204" pitchFamily="34" charset="-128"/>
                <a:ea typeface="Meiryo" panose="020B0604030504040204" pitchFamily="34" charset="-128"/>
              </a:rPr>
              <a:t>: </a:t>
            </a:r>
            <a:r>
              <a:rPr lang="ja-JP" altLang="en-US" sz="2200" b="1" dirty="0">
                <a:latin typeface="Meiryo" panose="020B0604030504040204" pitchFamily="34" charset="-128"/>
                <a:ea typeface="Meiryo" panose="020B0604030504040204" pitchFamily="34" charset="-128"/>
              </a:rPr>
              <a:t>対象</a:t>
            </a:r>
            <a:r>
              <a:rPr lang="en-US" altLang="ja-JP" sz="2200" b="1" dirty="0">
                <a:latin typeface="Meiryo" panose="020B0604030504040204" pitchFamily="34" charset="-128"/>
                <a:ea typeface="Meiryo" panose="020B0604030504040204" pitchFamily="34" charset="-128"/>
              </a:rPr>
              <a:t>×</a:t>
            </a:r>
            <a:r>
              <a:rPr lang="ja-JP" altLang="en-US" sz="2200" b="1" dirty="0">
                <a:latin typeface="Meiryo" panose="020B0604030504040204" pitchFamily="34" charset="-128"/>
                <a:ea typeface="Meiryo" panose="020B0604030504040204" pitchFamily="34" charset="-128"/>
              </a:rPr>
              <a:t>項目の共起関係データ</a:t>
            </a:r>
            <a:r>
              <a:rPr lang="ja-JP" altLang="en-US" sz="2200" dirty="0">
                <a:latin typeface="Meiryo" panose="020B0604030504040204" pitchFamily="34" charset="-128"/>
                <a:ea typeface="Meiryo" panose="020B0604030504040204" pitchFamily="34" charset="-128"/>
              </a:rPr>
              <a:t>において，</a:t>
            </a:r>
            <a:br>
              <a:rPr lang="en-US" altLang="ja-JP" sz="2200" dirty="0">
                <a:latin typeface="Meiryo" panose="020B0604030504040204" pitchFamily="34" charset="-128"/>
                <a:ea typeface="Meiryo" panose="020B0604030504040204" pitchFamily="34" charset="-128"/>
              </a:rPr>
            </a:br>
            <a:r>
              <a:rPr lang="ja-JP" altLang="en-US" sz="2200" dirty="0">
                <a:latin typeface="Meiryo" panose="020B0604030504040204" pitchFamily="34" charset="-128"/>
                <a:ea typeface="Meiryo" panose="020B0604030504040204" pitchFamily="34" charset="-128"/>
              </a:rPr>
              <a:t>関連性の強い</a:t>
            </a:r>
            <a:r>
              <a:rPr lang="ja-JP" altLang="ja-JP" sz="2200" dirty="0">
                <a:latin typeface="Meiryo" panose="020B0604030504040204" pitchFamily="34" charset="-128"/>
                <a:ea typeface="Meiryo" panose="020B0604030504040204" pitchFamily="34" charset="-128"/>
              </a:rPr>
              <a:t>対象と項目の組からなる</a:t>
            </a:r>
            <a:r>
              <a:rPr lang="ja-JP" altLang="ja-JP" sz="2200" b="1" dirty="0">
                <a:latin typeface="Meiryo" panose="020B0604030504040204" pitchFamily="34" charset="-128"/>
                <a:ea typeface="Meiryo" panose="020B0604030504040204" pitchFamily="34" charset="-128"/>
              </a:rPr>
              <a:t>共クラスター</a:t>
            </a:r>
            <a:r>
              <a:rPr lang="ja-JP" altLang="ja-JP" sz="2200" dirty="0">
                <a:latin typeface="Meiryo" panose="020B0604030504040204" pitchFamily="34" charset="-128"/>
                <a:ea typeface="Meiryo" panose="020B0604030504040204" pitchFamily="34" charset="-128"/>
              </a:rPr>
              <a:t>を抽出する</a:t>
            </a:r>
            <a:endParaRPr lang="en-US" altLang="ja-JP" sz="2200" dirty="0">
              <a:latin typeface="Meiryo" panose="020B0604030504040204" pitchFamily="34" charset="-128"/>
              <a:ea typeface="Meiryo" panose="020B0604030504040204" pitchFamily="34" charset="-128"/>
            </a:endParaRPr>
          </a:p>
        </p:txBody>
      </p:sp>
      <p:sp>
        <p:nvSpPr>
          <p:cNvPr id="20" name="スライド番号プレースホルダー 19">
            <a:extLst>
              <a:ext uri="{FF2B5EF4-FFF2-40B4-BE49-F238E27FC236}">
                <a16:creationId xmlns:a16="http://schemas.microsoft.com/office/drawing/2014/main" id="{1BD242D8-53F8-4A49-9B77-4A054B8AB170}"/>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8</a:t>
            </a:fld>
            <a:endParaRPr kumimoji="1" lang="ja-JP" altLang="en-US" sz="1600">
              <a:latin typeface="Arial" panose="020B0604020202020204" pitchFamily="34" charset="0"/>
              <a:cs typeface="Arial" panose="020B0604020202020204" pitchFamily="34" charset="0"/>
            </a:endParaRPr>
          </a:p>
        </p:txBody>
      </p:sp>
      <p:graphicFrame>
        <p:nvGraphicFramePr>
          <p:cNvPr id="3" name="表 5">
            <a:extLst>
              <a:ext uri="{FF2B5EF4-FFF2-40B4-BE49-F238E27FC236}">
                <a16:creationId xmlns:a16="http://schemas.microsoft.com/office/drawing/2014/main" id="{F7DA8B38-6619-CD7F-54DD-045BB5D0D73F}"/>
              </a:ext>
            </a:extLst>
          </p:cNvPr>
          <p:cNvGraphicFramePr>
            <a:graphicFrameLocks noGrp="1"/>
          </p:cNvGraphicFramePr>
          <p:nvPr>
            <p:extLst>
              <p:ext uri="{D42A27DB-BD31-4B8C-83A1-F6EECF244321}">
                <p14:modId xmlns:p14="http://schemas.microsoft.com/office/powerpoint/2010/main" val="2171238477"/>
              </p:ext>
            </p:extLst>
          </p:nvPr>
        </p:nvGraphicFramePr>
        <p:xfrm>
          <a:off x="152074" y="2690282"/>
          <a:ext cx="5151403" cy="3666066"/>
        </p:xfrm>
        <a:graphic>
          <a:graphicData uri="http://schemas.openxmlformats.org/drawingml/2006/table">
            <a:tbl>
              <a:tblPr firstRow="1" bandRow="1">
                <a:tableStyleId>{5C22544A-7EE6-4342-B048-85BDC9FD1C3A}</a:tableStyleId>
              </a:tblPr>
              <a:tblGrid>
                <a:gridCol w="858567">
                  <a:extLst>
                    <a:ext uri="{9D8B030D-6E8A-4147-A177-3AD203B41FA5}">
                      <a16:colId xmlns:a16="http://schemas.microsoft.com/office/drawing/2014/main" val="1984532691"/>
                    </a:ext>
                  </a:extLst>
                </a:gridCol>
                <a:gridCol w="857137">
                  <a:extLst>
                    <a:ext uri="{9D8B030D-6E8A-4147-A177-3AD203B41FA5}">
                      <a16:colId xmlns:a16="http://schemas.microsoft.com/office/drawing/2014/main" val="2179075514"/>
                    </a:ext>
                  </a:extLst>
                </a:gridCol>
                <a:gridCol w="859998">
                  <a:extLst>
                    <a:ext uri="{9D8B030D-6E8A-4147-A177-3AD203B41FA5}">
                      <a16:colId xmlns:a16="http://schemas.microsoft.com/office/drawing/2014/main" val="2275899961"/>
                    </a:ext>
                  </a:extLst>
                </a:gridCol>
                <a:gridCol w="858567">
                  <a:extLst>
                    <a:ext uri="{9D8B030D-6E8A-4147-A177-3AD203B41FA5}">
                      <a16:colId xmlns:a16="http://schemas.microsoft.com/office/drawing/2014/main" val="3604320373"/>
                    </a:ext>
                  </a:extLst>
                </a:gridCol>
                <a:gridCol w="858567">
                  <a:extLst>
                    <a:ext uri="{9D8B030D-6E8A-4147-A177-3AD203B41FA5}">
                      <a16:colId xmlns:a16="http://schemas.microsoft.com/office/drawing/2014/main" val="3716012496"/>
                    </a:ext>
                  </a:extLst>
                </a:gridCol>
                <a:gridCol w="858567">
                  <a:extLst>
                    <a:ext uri="{9D8B030D-6E8A-4147-A177-3AD203B41FA5}">
                      <a16:colId xmlns:a16="http://schemas.microsoft.com/office/drawing/2014/main" val="4140730682"/>
                    </a:ext>
                  </a:extLst>
                </a:gridCol>
              </a:tblGrid>
              <a:tr h="611011">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7" name="右矢印 6">
            <a:extLst>
              <a:ext uri="{FF2B5EF4-FFF2-40B4-BE49-F238E27FC236}">
                <a16:creationId xmlns:a16="http://schemas.microsoft.com/office/drawing/2014/main" id="{69E8C77E-0E05-5E0E-2B83-5CEBDE73C2CC}"/>
              </a:ext>
            </a:extLst>
          </p:cNvPr>
          <p:cNvSpPr/>
          <p:nvPr/>
        </p:nvSpPr>
        <p:spPr>
          <a:xfrm>
            <a:off x="5433683" y="4192238"/>
            <a:ext cx="66231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 name="角丸四角形 9">
            <a:extLst>
              <a:ext uri="{FF2B5EF4-FFF2-40B4-BE49-F238E27FC236}">
                <a16:creationId xmlns:a16="http://schemas.microsoft.com/office/drawing/2014/main" id="{40E2BB7C-6496-5506-B4F0-9D7202C42713}"/>
              </a:ext>
            </a:extLst>
          </p:cNvPr>
          <p:cNvSpPr/>
          <p:nvPr/>
        </p:nvSpPr>
        <p:spPr>
          <a:xfrm>
            <a:off x="1178929" y="3391621"/>
            <a:ext cx="2304499" cy="167890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 name="角丸四角形 10">
            <a:extLst>
              <a:ext uri="{FF2B5EF4-FFF2-40B4-BE49-F238E27FC236}">
                <a16:creationId xmlns:a16="http://schemas.microsoft.com/office/drawing/2014/main" id="{6A7194B8-ED00-2329-5A2C-5946D7ED9E2E}"/>
              </a:ext>
            </a:extLst>
          </p:cNvPr>
          <p:cNvSpPr/>
          <p:nvPr/>
        </p:nvSpPr>
        <p:spPr>
          <a:xfrm>
            <a:off x="2790077" y="5201899"/>
            <a:ext cx="2435065" cy="104316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DC0D8E46-B68E-D208-FB14-2679DB8A9F23}"/>
              </a:ext>
            </a:extLst>
          </p:cNvPr>
          <p:cNvSpPr/>
          <p:nvPr/>
        </p:nvSpPr>
        <p:spPr>
          <a:xfrm>
            <a:off x="1429071" y="3110516"/>
            <a:ext cx="1804213" cy="3306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b="1" dirty="0">
                <a:solidFill>
                  <a:schemeClr val="tx1"/>
                </a:solidFill>
                <a:latin typeface="Meiryo" panose="020B0604030504040204" pitchFamily="34" charset="-128"/>
                <a:ea typeface="Meiryo" panose="020B0604030504040204" pitchFamily="34" charset="-128"/>
              </a:rPr>
              <a:t>共クラスター</a:t>
            </a:r>
            <a:r>
              <a:rPr lang="en-US" altLang="ja-JP" b="1" dirty="0">
                <a:solidFill>
                  <a:schemeClr val="tx1"/>
                </a:solidFill>
                <a:latin typeface="Meiryo" panose="020B0604030504040204" pitchFamily="34" charset="-128"/>
                <a:ea typeface="Meiryo" panose="020B0604030504040204" pitchFamily="34" charset="-128"/>
              </a:rPr>
              <a:t>1</a:t>
            </a:r>
            <a:endParaRPr kumimoji="1" lang="ja-JP" altLang="en-US" b="1"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DBB01F85-4872-39E0-8416-BE62167C6DF0}"/>
              </a:ext>
            </a:extLst>
          </p:cNvPr>
          <p:cNvSpPr/>
          <p:nvPr/>
        </p:nvSpPr>
        <p:spPr>
          <a:xfrm>
            <a:off x="3483428" y="4949510"/>
            <a:ext cx="1793016" cy="3028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b="1" dirty="0">
                <a:solidFill>
                  <a:schemeClr val="tx1"/>
                </a:solidFill>
                <a:latin typeface="Meiryo" panose="020B0604030504040204" pitchFamily="34" charset="-128"/>
                <a:ea typeface="Meiryo" panose="020B0604030504040204" pitchFamily="34" charset="-128"/>
              </a:rPr>
              <a:t>共クラスター</a:t>
            </a:r>
            <a:r>
              <a:rPr lang="en-US" altLang="ja-JP" b="1" dirty="0">
                <a:solidFill>
                  <a:schemeClr val="tx1"/>
                </a:solidFill>
                <a:latin typeface="Meiryo" panose="020B0604030504040204" pitchFamily="34" charset="-128"/>
                <a:ea typeface="Meiryo" panose="020B0604030504040204" pitchFamily="34" charset="-128"/>
              </a:rPr>
              <a:t>2</a:t>
            </a:r>
            <a:endParaRPr kumimoji="1" lang="ja-JP" altLang="en-US" b="1" dirty="0">
              <a:solidFill>
                <a:schemeClr val="tx1"/>
              </a:solidFill>
              <a:latin typeface="Meiryo" panose="020B0604030504040204" pitchFamily="34" charset="-128"/>
              <a:ea typeface="Meiryo" panose="020B0604030504040204" pitchFamily="34" charset="-128"/>
            </a:endParaRPr>
          </a:p>
        </p:txBody>
      </p:sp>
      <p:graphicFrame>
        <p:nvGraphicFramePr>
          <p:cNvPr id="16" name="表 12">
            <a:extLst>
              <a:ext uri="{FF2B5EF4-FFF2-40B4-BE49-F238E27FC236}">
                <a16:creationId xmlns:a16="http://schemas.microsoft.com/office/drawing/2014/main" id="{1C8BCBF6-8A8B-895F-E53F-2B129671DA2E}"/>
              </a:ext>
            </a:extLst>
          </p:cNvPr>
          <p:cNvGraphicFramePr>
            <a:graphicFrameLocks noGrp="1"/>
          </p:cNvGraphicFramePr>
          <p:nvPr>
            <p:extLst>
              <p:ext uri="{D42A27DB-BD31-4B8C-83A1-F6EECF244321}">
                <p14:modId xmlns:p14="http://schemas.microsoft.com/office/powerpoint/2010/main" val="4192497015"/>
              </p:ext>
            </p:extLst>
          </p:nvPr>
        </p:nvGraphicFramePr>
        <p:xfrm>
          <a:off x="6247808" y="2932060"/>
          <a:ext cx="5792118" cy="1353500"/>
        </p:xfrm>
        <a:graphic>
          <a:graphicData uri="http://schemas.openxmlformats.org/drawingml/2006/table">
            <a:tbl>
              <a:tblPr firstRow="1" bandRow="1">
                <a:tableStyleId>{5C22544A-7EE6-4342-B048-85BDC9FD1C3A}</a:tableStyleId>
              </a:tblPr>
              <a:tblGrid>
                <a:gridCol w="1367323">
                  <a:extLst>
                    <a:ext uri="{9D8B030D-6E8A-4147-A177-3AD203B41FA5}">
                      <a16:colId xmlns:a16="http://schemas.microsoft.com/office/drawing/2014/main" val="3763349515"/>
                    </a:ext>
                  </a:extLst>
                </a:gridCol>
                <a:gridCol w="884959">
                  <a:extLst>
                    <a:ext uri="{9D8B030D-6E8A-4147-A177-3AD203B41FA5}">
                      <a16:colId xmlns:a16="http://schemas.microsoft.com/office/drawing/2014/main" val="3275197788"/>
                    </a:ext>
                  </a:extLst>
                </a:gridCol>
                <a:gridCol w="884959">
                  <a:extLst>
                    <a:ext uri="{9D8B030D-6E8A-4147-A177-3AD203B41FA5}">
                      <a16:colId xmlns:a16="http://schemas.microsoft.com/office/drawing/2014/main" val="625275933"/>
                    </a:ext>
                  </a:extLst>
                </a:gridCol>
                <a:gridCol w="884959">
                  <a:extLst>
                    <a:ext uri="{9D8B030D-6E8A-4147-A177-3AD203B41FA5}">
                      <a16:colId xmlns:a16="http://schemas.microsoft.com/office/drawing/2014/main" val="4235118890"/>
                    </a:ext>
                  </a:extLst>
                </a:gridCol>
                <a:gridCol w="884959">
                  <a:extLst>
                    <a:ext uri="{9D8B030D-6E8A-4147-A177-3AD203B41FA5}">
                      <a16:colId xmlns:a16="http://schemas.microsoft.com/office/drawing/2014/main" val="2811349683"/>
                    </a:ext>
                  </a:extLst>
                </a:gridCol>
                <a:gridCol w="884959">
                  <a:extLst>
                    <a:ext uri="{9D8B030D-6E8A-4147-A177-3AD203B41FA5}">
                      <a16:colId xmlns:a16="http://schemas.microsoft.com/office/drawing/2014/main" val="968886377"/>
                    </a:ext>
                  </a:extLst>
                </a:gridCol>
              </a:tblGrid>
              <a:tr h="355476">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99012">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99012">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a:t>
                      </a:r>
                      <a:endParaRPr kumimoji="1" lang="ja-JP" altLang="en-US" sz="16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18" name="テキスト ボックス 17">
            <a:extLst>
              <a:ext uri="{FF2B5EF4-FFF2-40B4-BE49-F238E27FC236}">
                <a16:creationId xmlns:a16="http://schemas.microsoft.com/office/drawing/2014/main" id="{BCEC398F-245B-3D8F-BB31-FE256F5629D4}"/>
              </a:ext>
            </a:extLst>
          </p:cNvPr>
          <p:cNvSpPr txBox="1"/>
          <p:nvPr/>
        </p:nvSpPr>
        <p:spPr>
          <a:xfrm>
            <a:off x="6068172" y="2224172"/>
            <a:ext cx="6500704" cy="707886"/>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対象メンバシップ</a:t>
            </a:r>
            <a:endParaRPr kumimoji="1" lang="en-US" altLang="ja-JP" sz="2000" b="1"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各対象</a:t>
            </a:r>
            <a:r>
              <a:rPr kumimoji="1" lang="ja-JP" altLang="en-US" dirty="0">
                <a:latin typeface="Meiryo" panose="020B0604030504040204" pitchFamily="34" charset="-128"/>
                <a:ea typeface="Meiryo" panose="020B0604030504040204" pitchFamily="34" charset="-128"/>
              </a:rPr>
              <a:t>の</a:t>
            </a:r>
            <a:r>
              <a:rPr kumimoji="1" lang="ja-JP" altLang="en-US" sz="2000" dirty="0">
                <a:solidFill>
                  <a:srgbClr val="FF0000"/>
                </a:solidFill>
                <a:latin typeface="Meiryo" panose="020B0604030504040204" pitchFamily="34" charset="-128"/>
                <a:ea typeface="Meiryo" panose="020B0604030504040204" pitchFamily="34" charset="-128"/>
              </a:rPr>
              <a:t>最も親近性の高いクラスターへの帰属</a:t>
            </a:r>
            <a:r>
              <a:rPr kumimoji="1" lang="ja-JP" altLang="en-US">
                <a:latin typeface="Meiryo" panose="020B0604030504040204" pitchFamily="34" charset="-128"/>
                <a:ea typeface="Meiryo" panose="020B0604030504040204" pitchFamily="34" charset="-128"/>
              </a:rPr>
              <a:t>を表す</a:t>
            </a:r>
            <a:endParaRPr kumimoji="1" lang="ja-JP" altLang="en-US" dirty="0">
              <a:latin typeface="Meiryo" panose="020B0604030504040204" pitchFamily="34" charset="-128"/>
              <a:ea typeface="Meiryo" panose="020B0604030504040204" pitchFamily="34" charset="-128"/>
            </a:endParaRPr>
          </a:p>
        </p:txBody>
      </p:sp>
      <p:graphicFrame>
        <p:nvGraphicFramePr>
          <p:cNvPr id="19" name="表 12">
            <a:extLst>
              <a:ext uri="{FF2B5EF4-FFF2-40B4-BE49-F238E27FC236}">
                <a16:creationId xmlns:a16="http://schemas.microsoft.com/office/drawing/2014/main" id="{64431FC5-262B-84E9-48FB-4C17D1B0CCAE}"/>
              </a:ext>
            </a:extLst>
          </p:cNvPr>
          <p:cNvGraphicFramePr>
            <a:graphicFrameLocks noGrp="1"/>
          </p:cNvGraphicFramePr>
          <p:nvPr>
            <p:extLst>
              <p:ext uri="{D42A27DB-BD31-4B8C-83A1-F6EECF244321}">
                <p14:modId xmlns:p14="http://schemas.microsoft.com/office/powerpoint/2010/main" val="2783980258"/>
              </p:ext>
            </p:extLst>
          </p:nvPr>
        </p:nvGraphicFramePr>
        <p:xfrm>
          <a:off x="6247805" y="5086810"/>
          <a:ext cx="5792119" cy="1269538"/>
        </p:xfrm>
        <a:graphic>
          <a:graphicData uri="http://schemas.openxmlformats.org/drawingml/2006/table">
            <a:tbl>
              <a:tblPr firstRow="1" bandRow="1">
                <a:tableStyleId>{5C22544A-7EE6-4342-B048-85BDC9FD1C3A}</a:tableStyleId>
              </a:tblPr>
              <a:tblGrid>
                <a:gridCol w="1367324">
                  <a:extLst>
                    <a:ext uri="{9D8B030D-6E8A-4147-A177-3AD203B41FA5}">
                      <a16:colId xmlns:a16="http://schemas.microsoft.com/office/drawing/2014/main" val="3763349515"/>
                    </a:ext>
                  </a:extLst>
                </a:gridCol>
                <a:gridCol w="884959">
                  <a:extLst>
                    <a:ext uri="{9D8B030D-6E8A-4147-A177-3AD203B41FA5}">
                      <a16:colId xmlns:a16="http://schemas.microsoft.com/office/drawing/2014/main" val="3275197788"/>
                    </a:ext>
                  </a:extLst>
                </a:gridCol>
                <a:gridCol w="884959">
                  <a:extLst>
                    <a:ext uri="{9D8B030D-6E8A-4147-A177-3AD203B41FA5}">
                      <a16:colId xmlns:a16="http://schemas.microsoft.com/office/drawing/2014/main" val="625275933"/>
                    </a:ext>
                  </a:extLst>
                </a:gridCol>
                <a:gridCol w="884959">
                  <a:extLst>
                    <a:ext uri="{9D8B030D-6E8A-4147-A177-3AD203B41FA5}">
                      <a16:colId xmlns:a16="http://schemas.microsoft.com/office/drawing/2014/main" val="4235118890"/>
                    </a:ext>
                  </a:extLst>
                </a:gridCol>
                <a:gridCol w="884959">
                  <a:extLst>
                    <a:ext uri="{9D8B030D-6E8A-4147-A177-3AD203B41FA5}">
                      <a16:colId xmlns:a16="http://schemas.microsoft.com/office/drawing/2014/main" val="2811349683"/>
                    </a:ext>
                  </a:extLst>
                </a:gridCol>
                <a:gridCol w="884959">
                  <a:extLst>
                    <a:ext uri="{9D8B030D-6E8A-4147-A177-3AD203B41FA5}">
                      <a16:colId xmlns:a16="http://schemas.microsoft.com/office/drawing/2014/main" val="968886377"/>
                    </a:ext>
                  </a:extLst>
                </a:gridCol>
              </a:tblGrid>
              <a:tr h="328978">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70280">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eiryo" panose="020B0604030504040204" pitchFamily="34" charset="-128"/>
                          <a:ea typeface="Meiryo" panose="020B0604030504040204" pitchFamily="34" charset="-128"/>
                        </a:rPr>
                        <a:t>1/2</a:t>
                      </a:r>
                      <a:endParaRPr kumimoji="1" lang="ja-JP" altLang="en-US" sz="1600" b="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600" b="0" dirty="0">
                          <a:latin typeface="Meiryo" panose="020B0604030504040204" pitchFamily="34" charset="-128"/>
                          <a:ea typeface="Meiryo" panose="020B0604030504040204" pitchFamily="34" charset="-128"/>
                        </a:rPr>
                        <a:t>1/4</a:t>
                      </a:r>
                      <a:endParaRPr kumimoji="1" lang="ja-JP" altLang="en-US" sz="1600" b="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600" b="0" dirty="0">
                          <a:latin typeface="Meiryo" panose="020B0604030504040204" pitchFamily="34" charset="-128"/>
                          <a:ea typeface="Meiryo" panose="020B0604030504040204" pitchFamily="34" charset="-128"/>
                        </a:rPr>
                        <a:t>1/4</a:t>
                      </a:r>
                      <a:endParaRPr kumimoji="1" lang="ja-JP" altLang="en-US" sz="1600" b="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600" b="0" dirty="0">
                          <a:latin typeface="Meiryo" panose="020B0604030504040204" pitchFamily="34" charset="-128"/>
                          <a:ea typeface="Meiryo" panose="020B0604030504040204" pitchFamily="34" charset="-128"/>
                        </a:rPr>
                        <a:t>0</a:t>
                      </a:r>
                      <a:endParaRPr kumimoji="1" lang="ja-JP" altLang="en-US" sz="16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eiryo" panose="020B0604030504040204" pitchFamily="34" charset="-128"/>
                          <a:ea typeface="Meiryo" panose="020B0604030504040204" pitchFamily="34" charset="-128"/>
                        </a:rPr>
                        <a:t>0</a:t>
                      </a:r>
                      <a:endParaRPr kumimoji="1" lang="ja-JP" altLang="en-US" sz="16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70280">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eiryo" panose="020B0604030504040204" pitchFamily="34" charset="-128"/>
                          <a:ea typeface="Meiryo" panose="020B0604030504040204" pitchFamily="34" charset="-128"/>
                        </a:rPr>
                        <a:t>0</a:t>
                      </a:r>
                      <a:endParaRPr kumimoji="1" lang="ja-JP" altLang="en-US" sz="16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eiryo" panose="020B0604030504040204" pitchFamily="34" charset="-128"/>
                          <a:ea typeface="Meiryo" panose="020B0604030504040204" pitchFamily="34" charset="-128"/>
                        </a:rPr>
                        <a:t>0</a:t>
                      </a:r>
                      <a:endParaRPr kumimoji="1" lang="ja-JP" altLang="en-US" sz="16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eiryo" panose="020B0604030504040204" pitchFamily="34" charset="-128"/>
                          <a:ea typeface="Meiryo" panose="020B0604030504040204" pitchFamily="34" charset="-128"/>
                        </a:rPr>
                        <a:t>1/2</a:t>
                      </a:r>
                      <a:endParaRPr kumimoji="1" lang="ja-JP" altLang="en-US" sz="1600" b="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b="0" dirty="0">
                          <a:latin typeface="Meiryo" panose="020B0604030504040204" pitchFamily="34" charset="-128"/>
                          <a:ea typeface="Meiryo" panose="020B0604030504040204" pitchFamily="34" charset="-128"/>
                        </a:rPr>
                        <a:t>1/4</a:t>
                      </a:r>
                      <a:endParaRPr kumimoji="1" lang="ja-JP" altLang="en-US" sz="1600" b="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b="0" dirty="0">
                          <a:latin typeface="Meiryo" panose="020B0604030504040204" pitchFamily="34" charset="-128"/>
                          <a:ea typeface="Meiryo" panose="020B0604030504040204" pitchFamily="34" charset="-128"/>
                        </a:rPr>
                        <a:t>1/4</a:t>
                      </a:r>
                      <a:endParaRPr kumimoji="1" lang="ja-JP" altLang="en-US" sz="1600" b="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58784621"/>
                  </a:ext>
                </a:extLst>
              </a:tr>
            </a:tbl>
          </a:graphicData>
        </a:graphic>
      </p:graphicFrame>
      <p:sp>
        <p:nvSpPr>
          <p:cNvPr id="21" name="テキスト ボックス 20">
            <a:extLst>
              <a:ext uri="{FF2B5EF4-FFF2-40B4-BE49-F238E27FC236}">
                <a16:creationId xmlns:a16="http://schemas.microsoft.com/office/drawing/2014/main" id="{302A300A-9951-1FFE-D912-C1303EDAFB5B}"/>
              </a:ext>
            </a:extLst>
          </p:cNvPr>
          <p:cNvSpPr txBox="1"/>
          <p:nvPr/>
        </p:nvSpPr>
        <p:spPr>
          <a:xfrm>
            <a:off x="6171306" y="4393035"/>
            <a:ext cx="5868618" cy="707886"/>
          </a:xfrm>
          <a:prstGeom prst="rect">
            <a:avLst/>
          </a:prstGeom>
          <a:noFill/>
        </p:spPr>
        <p:txBody>
          <a:bodyPr wrap="square" rtlCol="0">
            <a:spAutoFit/>
          </a:bodyPr>
          <a:lstStyle/>
          <a:p>
            <a:r>
              <a:rPr lang="ja-JP" altLang="en-US" sz="2000" b="1" dirty="0">
                <a:latin typeface="Meiryo" panose="020B0604030504040204" pitchFamily="34" charset="-128"/>
                <a:ea typeface="Meiryo" panose="020B0604030504040204" pitchFamily="34" charset="-128"/>
              </a:rPr>
              <a:t>項目</a:t>
            </a:r>
            <a:r>
              <a:rPr kumimoji="1" lang="ja-JP" altLang="en-US" sz="2000" b="1" dirty="0">
                <a:latin typeface="Meiryo" panose="020B0604030504040204" pitchFamily="34" charset="-128"/>
                <a:ea typeface="Meiryo" panose="020B0604030504040204" pitchFamily="34" charset="-128"/>
              </a:rPr>
              <a:t>メンバシップ</a:t>
            </a:r>
            <a:endParaRPr kumimoji="1" lang="en-US" altLang="ja-JP" sz="2000" b="1"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各クラスター内</a:t>
            </a:r>
            <a:r>
              <a:rPr kumimoji="1" lang="ja-JP" altLang="en-US" dirty="0">
                <a:latin typeface="Meiryo" panose="020B0604030504040204" pitchFamily="34" charset="-128"/>
                <a:ea typeface="Meiryo" panose="020B0604030504040204" pitchFamily="34" charset="-128"/>
              </a:rPr>
              <a:t>での</a:t>
            </a:r>
            <a:r>
              <a:rPr kumimoji="1" lang="ja-JP" altLang="en-US" sz="2000" dirty="0">
                <a:solidFill>
                  <a:srgbClr val="FF0000"/>
                </a:solidFill>
                <a:latin typeface="Meiryo" panose="020B0604030504040204" pitchFamily="34" charset="-128"/>
                <a:ea typeface="Meiryo" panose="020B0604030504040204" pitchFamily="34" charset="-128"/>
              </a:rPr>
              <a:t>項目の重要度</a:t>
            </a:r>
            <a:r>
              <a:rPr kumimoji="1" lang="ja-JP" altLang="en-US">
                <a:latin typeface="Meiryo" panose="020B0604030504040204" pitchFamily="34" charset="-128"/>
                <a:ea typeface="Meiryo" panose="020B0604030504040204" pitchFamily="34" charset="-128"/>
              </a:rPr>
              <a:t>を表す</a:t>
            </a:r>
            <a:endParaRPr kumimoji="1" lang="ja-JP" altLang="en-US" dirty="0">
              <a:latin typeface="Meiryo" panose="020B0604030504040204" pitchFamily="34" charset="-128"/>
              <a:ea typeface="Meiryo" panose="020B0604030504040204" pitchFamily="34" charset="-128"/>
            </a:endParaRPr>
          </a:p>
        </p:txBody>
      </p:sp>
      <p:sp>
        <p:nvSpPr>
          <p:cNvPr id="23" name="角丸四角形 22">
            <a:extLst>
              <a:ext uri="{FF2B5EF4-FFF2-40B4-BE49-F238E27FC236}">
                <a16:creationId xmlns:a16="http://schemas.microsoft.com/office/drawing/2014/main" id="{9819EB8D-65F7-DC47-E2CE-79DDA79C0C8E}"/>
              </a:ext>
            </a:extLst>
          </p:cNvPr>
          <p:cNvSpPr/>
          <p:nvPr/>
        </p:nvSpPr>
        <p:spPr>
          <a:xfrm>
            <a:off x="7874268" y="3346678"/>
            <a:ext cx="2268000" cy="37399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角丸四角形 24">
            <a:extLst>
              <a:ext uri="{FF2B5EF4-FFF2-40B4-BE49-F238E27FC236}">
                <a16:creationId xmlns:a16="http://schemas.microsoft.com/office/drawing/2014/main" id="{907483A5-C2DC-9CA0-7604-C396C04DC438}"/>
              </a:ext>
            </a:extLst>
          </p:cNvPr>
          <p:cNvSpPr/>
          <p:nvPr/>
        </p:nvSpPr>
        <p:spPr>
          <a:xfrm>
            <a:off x="10441469" y="3851540"/>
            <a:ext cx="1478029" cy="31866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33F72DC2-26B6-E541-1403-6D9C3AE2319C}"/>
              </a:ext>
            </a:extLst>
          </p:cNvPr>
          <p:cNvSpPr txBox="1"/>
          <p:nvPr/>
        </p:nvSpPr>
        <p:spPr>
          <a:xfrm>
            <a:off x="152074" y="2290172"/>
            <a:ext cx="3000395"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p>
        </p:txBody>
      </p:sp>
    </p:spTree>
    <p:extLst>
      <p:ext uri="{BB962C8B-B14F-4D97-AF65-F5344CB8AC3E}">
        <p14:creationId xmlns:p14="http://schemas.microsoft.com/office/powerpoint/2010/main" val="337350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10194"/>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55200" y="1300955"/>
            <a:ext cx="11645037" cy="787123"/>
          </a:xfrm>
        </p:spPr>
        <p:txBody>
          <a:bodyPr>
            <a:noAutofit/>
          </a:bodyPr>
          <a:lstStyle/>
          <a:p>
            <a:pPr>
              <a:lnSpc>
                <a:spcPts val="3080"/>
              </a:lnSpc>
            </a:pPr>
            <a:r>
              <a:rPr lang="en-US" altLang="ja-JP" sz="2200" dirty="0">
                <a:latin typeface="Meiryo" panose="020B0604030504040204" pitchFamily="34" charset="-128"/>
                <a:ea typeface="Meiryo" panose="020B0604030504040204" pitchFamily="34" charset="-128"/>
              </a:rPr>
              <a:t>HCCMM</a:t>
            </a:r>
            <a:r>
              <a:rPr lang="ja-JP" altLang="en-US" sz="2200" dirty="0">
                <a:latin typeface="Meiryo" panose="020B0604030504040204" pitchFamily="34" charset="-128"/>
                <a:ea typeface="Meiryo" panose="020B0604030504040204" pitchFamily="34" charset="-128"/>
              </a:rPr>
              <a:t>法における，ハードな対象割り当ての条件を緩和し，</a:t>
            </a:r>
            <a:br>
              <a:rPr lang="en-US" altLang="ja-JP" sz="2200" dirty="0">
                <a:latin typeface="Meiryo" panose="020B0604030504040204" pitchFamily="34" charset="-128"/>
                <a:ea typeface="Meiryo" panose="020B0604030504040204" pitchFamily="34" charset="-128"/>
              </a:rPr>
            </a:br>
            <a:r>
              <a:rPr lang="ja-JP" altLang="en-US" sz="2200" b="1" dirty="0">
                <a:latin typeface="Meiryo" panose="020B0604030504040204" pitchFamily="34" charset="-128"/>
                <a:ea typeface="Meiryo" panose="020B0604030504040204" pitchFamily="34" charset="-128"/>
              </a:rPr>
              <a:t>オーバーラップ構造をもつ共クラスター</a:t>
            </a:r>
            <a:r>
              <a:rPr lang="ja-JP" altLang="en-US" sz="2200" dirty="0">
                <a:latin typeface="Meiryo" panose="020B0604030504040204" pitchFamily="34" charset="-128"/>
                <a:ea typeface="Meiryo" panose="020B0604030504040204" pitchFamily="34" charset="-128"/>
              </a:rPr>
              <a:t>を抽出する手法</a:t>
            </a:r>
            <a:endParaRPr lang="en-US" altLang="ja-JP" sz="22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9</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3" y="74891"/>
            <a:ext cx="11924312"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300" dirty="0">
                <a:solidFill>
                  <a:schemeClr val="bg1"/>
                </a:solidFill>
                <a:latin typeface="Arial" panose="020B0604020202020204" pitchFamily="34" charset="0"/>
                <a:cs typeface="Arial" panose="020B0604020202020204" pitchFamily="34" charset="0"/>
              </a:rPr>
              <a:t>Rough CCMM (RCCMM)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2020</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2" name="表 5">
            <a:extLst>
              <a:ext uri="{FF2B5EF4-FFF2-40B4-BE49-F238E27FC236}">
                <a16:creationId xmlns:a16="http://schemas.microsoft.com/office/drawing/2014/main" id="{DAEC8FFE-97F9-12BC-0A4B-099B40688180}"/>
              </a:ext>
            </a:extLst>
          </p:cNvPr>
          <p:cNvGraphicFramePr>
            <a:graphicFrameLocks noGrp="1"/>
          </p:cNvGraphicFramePr>
          <p:nvPr>
            <p:extLst>
              <p:ext uri="{D42A27DB-BD31-4B8C-83A1-F6EECF244321}">
                <p14:modId xmlns:p14="http://schemas.microsoft.com/office/powerpoint/2010/main" val="1219776666"/>
              </p:ext>
            </p:extLst>
          </p:nvPr>
        </p:nvGraphicFramePr>
        <p:xfrm>
          <a:off x="130277" y="2551064"/>
          <a:ext cx="5187565" cy="3988632"/>
        </p:xfrm>
        <a:graphic>
          <a:graphicData uri="http://schemas.openxmlformats.org/drawingml/2006/table">
            <a:tbl>
              <a:tblPr firstRow="1" bandRow="1">
                <a:tableStyleId>{5C22544A-7EE6-4342-B048-85BDC9FD1C3A}</a:tableStyleId>
              </a:tblPr>
              <a:tblGrid>
                <a:gridCol w="864594">
                  <a:extLst>
                    <a:ext uri="{9D8B030D-6E8A-4147-A177-3AD203B41FA5}">
                      <a16:colId xmlns:a16="http://schemas.microsoft.com/office/drawing/2014/main" val="1984532691"/>
                    </a:ext>
                  </a:extLst>
                </a:gridCol>
                <a:gridCol w="863153">
                  <a:extLst>
                    <a:ext uri="{9D8B030D-6E8A-4147-A177-3AD203B41FA5}">
                      <a16:colId xmlns:a16="http://schemas.microsoft.com/office/drawing/2014/main" val="2179075514"/>
                    </a:ext>
                  </a:extLst>
                </a:gridCol>
                <a:gridCol w="866036">
                  <a:extLst>
                    <a:ext uri="{9D8B030D-6E8A-4147-A177-3AD203B41FA5}">
                      <a16:colId xmlns:a16="http://schemas.microsoft.com/office/drawing/2014/main" val="2275899961"/>
                    </a:ext>
                  </a:extLst>
                </a:gridCol>
                <a:gridCol w="864594">
                  <a:extLst>
                    <a:ext uri="{9D8B030D-6E8A-4147-A177-3AD203B41FA5}">
                      <a16:colId xmlns:a16="http://schemas.microsoft.com/office/drawing/2014/main" val="3604320373"/>
                    </a:ext>
                  </a:extLst>
                </a:gridCol>
                <a:gridCol w="864594">
                  <a:extLst>
                    <a:ext uri="{9D8B030D-6E8A-4147-A177-3AD203B41FA5}">
                      <a16:colId xmlns:a16="http://schemas.microsoft.com/office/drawing/2014/main" val="3716012496"/>
                    </a:ext>
                  </a:extLst>
                </a:gridCol>
                <a:gridCol w="864594">
                  <a:extLst>
                    <a:ext uri="{9D8B030D-6E8A-4147-A177-3AD203B41FA5}">
                      <a16:colId xmlns:a16="http://schemas.microsoft.com/office/drawing/2014/main" val="4140730682"/>
                    </a:ext>
                  </a:extLst>
                </a:gridCol>
              </a:tblGrid>
              <a:tr h="664772">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64772">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64772">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64772">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64772">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64772">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0</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a:latin typeface="Meiryo" panose="020B0604030504040204" pitchFamily="34" charset="-128"/>
                          <a:ea typeface="Meiryo" panose="020B0604030504040204" pitchFamily="34" charset="-128"/>
                        </a:rPr>
                        <a:t>1</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11" name="右矢印 10">
            <a:extLst>
              <a:ext uri="{FF2B5EF4-FFF2-40B4-BE49-F238E27FC236}">
                <a16:creationId xmlns:a16="http://schemas.microsoft.com/office/drawing/2014/main" id="{B23C1ADE-200A-713F-AA7B-089F608808F2}"/>
              </a:ext>
            </a:extLst>
          </p:cNvPr>
          <p:cNvSpPr/>
          <p:nvPr/>
        </p:nvSpPr>
        <p:spPr>
          <a:xfrm>
            <a:off x="5455222" y="3906799"/>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4" name="角丸四角形 13">
            <a:extLst>
              <a:ext uri="{FF2B5EF4-FFF2-40B4-BE49-F238E27FC236}">
                <a16:creationId xmlns:a16="http://schemas.microsoft.com/office/drawing/2014/main" id="{99DE5A3E-EB57-58FC-33A2-C6E3351410EF}"/>
              </a:ext>
            </a:extLst>
          </p:cNvPr>
          <p:cNvSpPr/>
          <p:nvPr/>
        </p:nvSpPr>
        <p:spPr>
          <a:xfrm>
            <a:off x="1124532" y="3314752"/>
            <a:ext cx="2339210" cy="17737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5" name="角丸四角形 14">
            <a:extLst>
              <a:ext uri="{FF2B5EF4-FFF2-40B4-BE49-F238E27FC236}">
                <a16:creationId xmlns:a16="http://schemas.microsoft.com/office/drawing/2014/main" id="{F76DC476-D7EB-EACA-B0BA-1049AC189A9F}"/>
              </a:ext>
            </a:extLst>
          </p:cNvPr>
          <p:cNvSpPr/>
          <p:nvPr/>
        </p:nvSpPr>
        <p:spPr>
          <a:xfrm>
            <a:off x="2874041" y="4656448"/>
            <a:ext cx="2339210" cy="178089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BF2C8DC9-838E-F1D9-6CD6-798A5F88501F}"/>
              </a:ext>
            </a:extLst>
          </p:cNvPr>
          <p:cNvSpPr/>
          <p:nvPr/>
        </p:nvSpPr>
        <p:spPr>
          <a:xfrm>
            <a:off x="1375688" y="3012854"/>
            <a:ext cx="1836898"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8" name="正方形/長方形 17">
            <a:extLst>
              <a:ext uri="{FF2B5EF4-FFF2-40B4-BE49-F238E27FC236}">
                <a16:creationId xmlns:a16="http://schemas.microsoft.com/office/drawing/2014/main" id="{1783DDD5-5F35-2FA6-FD63-30CCA5B85176}"/>
              </a:ext>
            </a:extLst>
          </p:cNvPr>
          <p:cNvSpPr/>
          <p:nvPr/>
        </p:nvSpPr>
        <p:spPr>
          <a:xfrm>
            <a:off x="3692747" y="4379998"/>
            <a:ext cx="1710046" cy="3378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graphicFrame>
        <p:nvGraphicFramePr>
          <p:cNvPr id="19" name="表 12">
            <a:extLst>
              <a:ext uri="{FF2B5EF4-FFF2-40B4-BE49-F238E27FC236}">
                <a16:creationId xmlns:a16="http://schemas.microsoft.com/office/drawing/2014/main" id="{87990D4C-B79B-47B6-FEF6-4CC597B04C3F}"/>
              </a:ext>
            </a:extLst>
          </p:cNvPr>
          <p:cNvGraphicFramePr>
            <a:graphicFrameLocks noGrp="1"/>
          </p:cNvGraphicFramePr>
          <p:nvPr>
            <p:extLst>
              <p:ext uri="{D42A27DB-BD31-4B8C-83A1-F6EECF244321}">
                <p14:modId xmlns:p14="http://schemas.microsoft.com/office/powerpoint/2010/main" val="1116347958"/>
              </p:ext>
            </p:extLst>
          </p:nvPr>
        </p:nvGraphicFramePr>
        <p:xfrm>
          <a:off x="6096933" y="2822971"/>
          <a:ext cx="5803305" cy="1369036"/>
        </p:xfrm>
        <a:graphic>
          <a:graphicData uri="http://schemas.openxmlformats.org/drawingml/2006/table">
            <a:tbl>
              <a:tblPr firstRow="1" bandRow="1">
                <a:tableStyleId>{5C22544A-7EE6-4342-B048-85BDC9FD1C3A}</a:tableStyleId>
              </a:tblPr>
              <a:tblGrid>
                <a:gridCol w="1369965">
                  <a:extLst>
                    <a:ext uri="{9D8B030D-6E8A-4147-A177-3AD203B41FA5}">
                      <a16:colId xmlns:a16="http://schemas.microsoft.com/office/drawing/2014/main" val="3763349515"/>
                    </a:ext>
                  </a:extLst>
                </a:gridCol>
                <a:gridCol w="886668">
                  <a:extLst>
                    <a:ext uri="{9D8B030D-6E8A-4147-A177-3AD203B41FA5}">
                      <a16:colId xmlns:a16="http://schemas.microsoft.com/office/drawing/2014/main" val="3275197788"/>
                    </a:ext>
                  </a:extLst>
                </a:gridCol>
                <a:gridCol w="886668">
                  <a:extLst>
                    <a:ext uri="{9D8B030D-6E8A-4147-A177-3AD203B41FA5}">
                      <a16:colId xmlns:a16="http://schemas.microsoft.com/office/drawing/2014/main" val="625275933"/>
                    </a:ext>
                  </a:extLst>
                </a:gridCol>
                <a:gridCol w="886668">
                  <a:extLst>
                    <a:ext uri="{9D8B030D-6E8A-4147-A177-3AD203B41FA5}">
                      <a16:colId xmlns:a16="http://schemas.microsoft.com/office/drawing/2014/main" val="4235118890"/>
                    </a:ext>
                  </a:extLst>
                </a:gridCol>
                <a:gridCol w="886668">
                  <a:extLst>
                    <a:ext uri="{9D8B030D-6E8A-4147-A177-3AD203B41FA5}">
                      <a16:colId xmlns:a16="http://schemas.microsoft.com/office/drawing/2014/main" val="2811349683"/>
                    </a:ext>
                  </a:extLst>
                </a:gridCol>
                <a:gridCol w="886668">
                  <a:extLst>
                    <a:ext uri="{9D8B030D-6E8A-4147-A177-3AD203B41FA5}">
                      <a16:colId xmlns:a16="http://schemas.microsoft.com/office/drawing/2014/main" val="968886377"/>
                    </a:ext>
                  </a:extLst>
                </a:gridCol>
              </a:tblGrid>
              <a:tr h="315098">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対象</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526969">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1/2</a:t>
                      </a:r>
                      <a:endParaRPr kumimoji="1" lang="ja-JP" altLang="en-US" sz="16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526969">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1" dirty="0">
                          <a:latin typeface="Meiryo" panose="020B0604030504040204" pitchFamily="34" charset="-128"/>
                          <a:ea typeface="Meiryo" panose="020B0604030504040204" pitchFamily="34" charset="-128"/>
                        </a:rPr>
                        <a:t>1/2</a:t>
                      </a:r>
                      <a:endParaRPr kumimoji="1" lang="ja-JP" altLang="en-US" sz="16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20" name="テキスト ボックス 19">
            <a:extLst>
              <a:ext uri="{FF2B5EF4-FFF2-40B4-BE49-F238E27FC236}">
                <a16:creationId xmlns:a16="http://schemas.microsoft.com/office/drawing/2014/main" id="{4C32FC85-1329-151A-1D37-0C1F5870F86A}"/>
              </a:ext>
            </a:extLst>
          </p:cNvPr>
          <p:cNvSpPr txBox="1"/>
          <p:nvPr/>
        </p:nvSpPr>
        <p:spPr>
          <a:xfrm>
            <a:off x="5877012" y="2116742"/>
            <a:ext cx="64728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対象の正規化メンバシップ</a:t>
            </a:r>
            <a:endParaRPr kumimoji="1" lang="en-US" altLang="ja-JP" sz="20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prstClr val="black"/>
                </a:solidFill>
                <a:latin typeface="Meiryo" panose="020B0604030504040204" pitchFamily="34" charset="-128"/>
                <a:ea typeface="Meiryo" panose="020B0604030504040204" pitchFamily="34" charset="-128"/>
              </a:rPr>
              <a:t>各対象</a:t>
            </a:r>
            <a:r>
              <a:rPr lang="ja-JP" altLang="en-US" dirty="0">
                <a:solidFill>
                  <a:prstClr val="black"/>
                </a:solidFill>
                <a:latin typeface="Meiryo" panose="020B0604030504040204" pitchFamily="34" charset="-128"/>
                <a:ea typeface="Meiryo" panose="020B0604030504040204" pitchFamily="34" charset="-128"/>
              </a:rPr>
              <a:t>の</a:t>
            </a:r>
            <a:r>
              <a:rPr kumimoji="1" lang="ja-JP" altLang="en-US" sz="20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rPr>
              <a:t>比較的類似度の高いクラスターへの帰属</a:t>
            </a:r>
            <a:r>
              <a:rPr kumimoji="1" lang="ja-JP" altLang="en-US" sz="18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rPr>
              <a:t>を表す</a:t>
            </a:r>
            <a:endParaRPr kumimoji="1" lang="ja-JP" altLang="en-US" sz="18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graphicFrame>
        <p:nvGraphicFramePr>
          <p:cNvPr id="21" name="表 12">
            <a:extLst>
              <a:ext uri="{FF2B5EF4-FFF2-40B4-BE49-F238E27FC236}">
                <a16:creationId xmlns:a16="http://schemas.microsoft.com/office/drawing/2014/main" id="{8BA5B902-FD7C-47CD-90B9-B389EBCD6C81}"/>
              </a:ext>
            </a:extLst>
          </p:cNvPr>
          <p:cNvGraphicFramePr>
            <a:graphicFrameLocks noGrp="1"/>
          </p:cNvGraphicFramePr>
          <p:nvPr>
            <p:extLst>
              <p:ext uri="{D42A27DB-BD31-4B8C-83A1-F6EECF244321}">
                <p14:modId xmlns:p14="http://schemas.microsoft.com/office/powerpoint/2010/main" val="4100962030"/>
              </p:ext>
            </p:extLst>
          </p:nvPr>
        </p:nvGraphicFramePr>
        <p:xfrm>
          <a:off x="6096465" y="5045263"/>
          <a:ext cx="5804240" cy="1324135"/>
        </p:xfrm>
        <a:graphic>
          <a:graphicData uri="http://schemas.openxmlformats.org/drawingml/2006/table">
            <a:tbl>
              <a:tblPr firstRow="1" bandRow="1">
                <a:tableStyleId>{5C22544A-7EE6-4342-B048-85BDC9FD1C3A}</a:tableStyleId>
              </a:tblPr>
              <a:tblGrid>
                <a:gridCol w="1370185">
                  <a:extLst>
                    <a:ext uri="{9D8B030D-6E8A-4147-A177-3AD203B41FA5}">
                      <a16:colId xmlns:a16="http://schemas.microsoft.com/office/drawing/2014/main" val="3763349515"/>
                    </a:ext>
                  </a:extLst>
                </a:gridCol>
                <a:gridCol w="886811">
                  <a:extLst>
                    <a:ext uri="{9D8B030D-6E8A-4147-A177-3AD203B41FA5}">
                      <a16:colId xmlns:a16="http://schemas.microsoft.com/office/drawing/2014/main" val="3275197788"/>
                    </a:ext>
                  </a:extLst>
                </a:gridCol>
                <a:gridCol w="886811">
                  <a:extLst>
                    <a:ext uri="{9D8B030D-6E8A-4147-A177-3AD203B41FA5}">
                      <a16:colId xmlns:a16="http://schemas.microsoft.com/office/drawing/2014/main" val="625275933"/>
                    </a:ext>
                  </a:extLst>
                </a:gridCol>
                <a:gridCol w="886811">
                  <a:extLst>
                    <a:ext uri="{9D8B030D-6E8A-4147-A177-3AD203B41FA5}">
                      <a16:colId xmlns:a16="http://schemas.microsoft.com/office/drawing/2014/main" val="4235118890"/>
                    </a:ext>
                  </a:extLst>
                </a:gridCol>
                <a:gridCol w="886811">
                  <a:extLst>
                    <a:ext uri="{9D8B030D-6E8A-4147-A177-3AD203B41FA5}">
                      <a16:colId xmlns:a16="http://schemas.microsoft.com/office/drawing/2014/main" val="2811349683"/>
                    </a:ext>
                  </a:extLst>
                </a:gridCol>
                <a:gridCol w="886811">
                  <a:extLst>
                    <a:ext uri="{9D8B030D-6E8A-4147-A177-3AD203B41FA5}">
                      <a16:colId xmlns:a16="http://schemas.microsoft.com/office/drawing/2014/main" val="968886377"/>
                    </a:ext>
                  </a:extLst>
                </a:gridCol>
              </a:tblGrid>
              <a:tr h="320569">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1</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2</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3</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4</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latin typeface="Meiryo" panose="020B0604030504040204" pitchFamily="34" charset="-128"/>
                          <a:ea typeface="Meiryo" panose="020B0604030504040204" pitchFamily="34" charset="-128"/>
                        </a:rPr>
                        <a:t>項目</a:t>
                      </a:r>
                      <a:r>
                        <a:rPr kumimoji="1" lang="en-US" altLang="ja-JP" sz="1400" b="0" dirty="0">
                          <a:solidFill>
                            <a:schemeClr val="tx1"/>
                          </a:solidFill>
                          <a:latin typeface="Meiryo" panose="020B0604030504040204" pitchFamily="34" charset="-128"/>
                          <a:ea typeface="Meiryo" panose="020B0604030504040204" pitchFamily="34" charset="-128"/>
                        </a:rPr>
                        <a:t>5</a:t>
                      </a:r>
                      <a:endParaRPr kumimoji="1" lang="ja-JP" altLang="en-US" sz="14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501783">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3/7</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5">
                        <a:alpha val="20000"/>
                      </a:srgbClr>
                    </a:solidFill>
                  </a:tcPr>
                </a:tc>
                <a:tc>
                  <a:txBody>
                    <a:bodyPr/>
                    <a:lstStyle/>
                    <a:p>
                      <a:pPr algn="ctr"/>
                      <a:r>
                        <a:rPr kumimoji="1" lang="en-US" altLang="ja-JP" sz="1600" dirty="0">
                          <a:latin typeface="Meiryo" panose="020B0604030504040204" pitchFamily="34" charset="-128"/>
                          <a:ea typeface="Meiryo" panose="020B0604030504040204" pitchFamily="34" charset="-128"/>
                        </a:rPr>
                        <a:t>2/7</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5">
                        <a:alpha val="20000"/>
                      </a:srgbClr>
                    </a:solidFill>
                  </a:tcPr>
                </a:tc>
                <a:tc>
                  <a:txBody>
                    <a:bodyPr/>
                    <a:lstStyle/>
                    <a:p>
                      <a:pPr algn="ctr"/>
                      <a:r>
                        <a:rPr kumimoji="1" lang="en-US" altLang="ja-JP" sz="1600" dirty="0">
                          <a:latin typeface="Meiryo" panose="020B0604030504040204" pitchFamily="34" charset="-128"/>
                          <a:ea typeface="Meiryo" panose="020B0604030504040204" pitchFamily="34" charset="-128"/>
                        </a:rPr>
                        <a:t>2/7</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5">
                        <a:alpha val="20000"/>
                      </a:srgbClr>
                    </a:solid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501783">
                <a:tc>
                  <a:txBody>
                    <a:bodyPr/>
                    <a:lstStyle/>
                    <a:p>
                      <a:pPr algn="ctr"/>
                      <a:r>
                        <a:rPr kumimoji="1" lang="ja-JP" altLang="en-US" sz="1400">
                          <a:latin typeface="Meiryo" panose="020B0604030504040204" pitchFamily="34" charset="-128"/>
                          <a:ea typeface="Meiryo" panose="020B0604030504040204" pitchFamily="34" charset="-128"/>
                        </a:rPr>
                        <a:t>共クラスター</a:t>
                      </a:r>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Meiryo" panose="020B0604030504040204" pitchFamily="34" charset="-128"/>
                          <a:ea typeface="Meiryo" panose="020B0604030504040204" pitchFamily="34" charset="-128"/>
                        </a:rPr>
                        <a:t>0</a:t>
                      </a:r>
                      <a:endParaRPr kumimoji="1" lang="ja-JP" altLang="en-US" sz="16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solidFill>
                            <a:schemeClr val="tx1"/>
                          </a:solidFill>
                          <a:latin typeface="Meiryo" panose="020B0604030504040204" pitchFamily="34" charset="-128"/>
                          <a:ea typeface="Meiryo" panose="020B0604030504040204" pitchFamily="34" charset="-128"/>
                        </a:rPr>
                        <a:t>1/2</a:t>
                      </a:r>
                      <a:endParaRPr kumimoji="1" lang="ja-JP" altLang="en-US" sz="16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b="0" dirty="0">
                          <a:latin typeface="Meiryo" panose="020B0604030504040204" pitchFamily="34" charset="-128"/>
                          <a:ea typeface="Meiryo" panose="020B0604030504040204" pitchFamily="34" charset="-128"/>
                        </a:rPr>
                        <a:t>1/4</a:t>
                      </a:r>
                      <a:endParaRPr kumimoji="1" lang="ja-JP" altLang="en-US" sz="16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600" b="0" dirty="0">
                          <a:latin typeface="Meiryo" panose="020B0604030504040204" pitchFamily="34" charset="-128"/>
                          <a:ea typeface="Meiryo" panose="020B0604030504040204" pitchFamily="34" charset="-128"/>
                        </a:rPr>
                        <a:t>1/4</a:t>
                      </a:r>
                      <a:endParaRPr kumimoji="1" lang="ja-JP" altLang="en-US" sz="16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158784621"/>
                  </a:ext>
                </a:extLst>
              </a:tr>
            </a:tbl>
          </a:graphicData>
        </a:graphic>
      </p:graphicFrame>
      <p:sp>
        <p:nvSpPr>
          <p:cNvPr id="23" name="テキスト ボックス 22">
            <a:extLst>
              <a:ext uri="{FF2B5EF4-FFF2-40B4-BE49-F238E27FC236}">
                <a16:creationId xmlns:a16="http://schemas.microsoft.com/office/drawing/2014/main" id="{86C6DA27-D431-95E3-3E8C-5E8BE9DE2A23}"/>
              </a:ext>
            </a:extLst>
          </p:cNvPr>
          <p:cNvSpPr txBox="1"/>
          <p:nvPr/>
        </p:nvSpPr>
        <p:spPr>
          <a:xfrm>
            <a:off x="6031619" y="4304279"/>
            <a:ext cx="586861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項目のメンバシップ</a:t>
            </a:r>
            <a:endParaRPr kumimoji="1" lang="en-US" altLang="ja-JP" sz="20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a:p>
            <a:pPr lvl="0">
              <a:defRPr/>
            </a:pPr>
            <a:r>
              <a:rPr lang="ja-JP" altLang="en-US" dirty="0">
                <a:latin typeface="Meiryo" panose="020B0604030504040204" pitchFamily="34" charset="-128"/>
                <a:ea typeface="Meiryo" panose="020B0604030504040204" pitchFamily="34" charset="-128"/>
              </a:rPr>
              <a:t> 各クラスター内での</a:t>
            </a:r>
            <a:r>
              <a:rPr lang="ja-JP" altLang="en-US" sz="2000" dirty="0">
                <a:solidFill>
                  <a:srgbClr val="FF0000"/>
                </a:solidFill>
                <a:latin typeface="Meiryo" panose="020B0604030504040204" pitchFamily="34" charset="-128"/>
                <a:ea typeface="Meiryo" panose="020B0604030504040204" pitchFamily="34" charset="-128"/>
              </a:rPr>
              <a:t>項目の重要度</a:t>
            </a:r>
            <a:r>
              <a:rPr lang="ja-JP" altLang="en-US">
                <a:latin typeface="Meiryo" panose="020B0604030504040204" pitchFamily="34" charset="-128"/>
                <a:ea typeface="Meiryo" panose="020B0604030504040204" pitchFamily="34" charset="-128"/>
              </a:rPr>
              <a:t>を表す</a:t>
            </a:r>
            <a:endParaRPr kumimoji="1" lang="ja-JP" altLang="en-US" sz="18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25" name="角丸四角形 24">
            <a:extLst>
              <a:ext uri="{FF2B5EF4-FFF2-40B4-BE49-F238E27FC236}">
                <a16:creationId xmlns:a16="http://schemas.microsoft.com/office/drawing/2014/main" id="{09C1C371-62F2-4874-52CF-45ED6F2A3E6D}"/>
              </a:ext>
            </a:extLst>
          </p:cNvPr>
          <p:cNvSpPr/>
          <p:nvPr/>
        </p:nvSpPr>
        <p:spPr>
          <a:xfrm>
            <a:off x="7612656" y="3216051"/>
            <a:ext cx="2363301" cy="360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7" name="角丸四角形 26">
            <a:extLst>
              <a:ext uri="{FF2B5EF4-FFF2-40B4-BE49-F238E27FC236}">
                <a16:creationId xmlns:a16="http://schemas.microsoft.com/office/drawing/2014/main" id="{BAE3A7F8-8BFE-5F12-FF9D-3E7E2A6A62EF}"/>
              </a:ext>
            </a:extLst>
          </p:cNvPr>
          <p:cNvSpPr/>
          <p:nvPr/>
        </p:nvSpPr>
        <p:spPr>
          <a:xfrm>
            <a:off x="9387109" y="3743275"/>
            <a:ext cx="2363301" cy="36000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9" name="テキスト ボックス 28">
            <a:extLst>
              <a:ext uri="{FF2B5EF4-FFF2-40B4-BE49-F238E27FC236}">
                <a16:creationId xmlns:a16="http://schemas.microsoft.com/office/drawing/2014/main" id="{CB535854-AB5B-F007-D0B3-329709AB45B5}"/>
              </a:ext>
            </a:extLst>
          </p:cNvPr>
          <p:cNvSpPr txBox="1"/>
          <p:nvPr/>
        </p:nvSpPr>
        <p:spPr>
          <a:xfrm>
            <a:off x="273363" y="2138183"/>
            <a:ext cx="3000395" cy="400110"/>
          </a:xfrm>
          <a:prstGeom prst="rect">
            <a:avLst/>
          </a:prstGeom>
          <a:noFill/>
        </p:spPr>
        <p:txBody>
          <a:bodyPr wrap="square" rtlCol="0">
            <a:spAutoFit/>
          </a:bodyPr>
          <a:lstStyle/>
          <a:p>
            <a:r>
              <a:rPr kumimoji="1" lang="ja-JP" altLang="en-US" sz="2000" b="1" dirty="0">
                <a:latin typeface="Meiryo" panose="020B0604030504040204" pitchFamily="34" charset="-128"/>
                <a:ea typeface="Meiryo" panose="020B0604030504040204" pitchFamily="34" charset="-128"/>
              </a:rPr>
              <a:t>共起関係データ</a:t>
            </a:r>
          </a:p>
        </p:txBody>
      </p:sp>
    </p:spTree>
    <p:extLst>
      <p:ext uri="{BB962C8B-B14F-4D97-AF65-F5344CB8AC3E}">
        <p14:creationId xmlns:p14="http://schemas.microsoft.com/office/powerpoint/2010/main" val="19627351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17901</TotalTime>
  <Words>7875</Words>
  <Application>Microsoft Macintosh PowerPoint</Application>
  <PresentationFormat>ワイド画面</PresentationFormat>
  <Paragraphs>1263</Paragraphs>
  <Slides>38</Slides>
  <Notes>37</Notes>
  <HiddenSlides>8</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38</vt:i4>
      </vt:variant>
    </vt:vector>
  </HeadingPairs>
  <TitlesOfParts>
    <vt:vector size="50" baseType="lpstr">
      <vt:lpstr>-apple-system</vt:lpstr>
      <vt:lpstr>CMR10</vt:lpstr>
      <vt:lpstr>HaranoAjiMincho-Regular-Identity-H</vt:lpstr>
      <vt:lpstr>Yu Gothic Regular</vt:lpstr>
      <vt:lpstr>Meiryo</vt:lpstr>
      <vt:lpstr>游ゴシック</vt:lpstr>
      <vt:lpstr>游ゴシック Light</vt:lpstr>
      <vt:lpstr>Arial</vt:lpstr>
      <vt:lpstr>Cambria Math</vt:lpstr>
      <vt:lpstr>Helvetica Neue</vt:lpstr>
      <vt:lpstr>Wingdings</vt:lpstr>
      <vt:lpstr>Office テーマ</vt:lpstr>
      <vt:lpstr>粒状性を考慮したラフ集合ベースの 混合多項分布型共クラスタリングに基づく 協調フィルタリング </vt:lpstr>
      <vt:lpstr>構成</vt:lpstr>
      <vt:lpstr>はじめに</vt:lpstr>
      <vt:lpstr>はじめに</vt:lpstr>
      <vt:lpstr>構成</vt:lpstr>
      <vt:lpstr>クラスタリング（HCM, RCM, RSCM）</vt:lpstr>
      <vt:lpstr>構成</vt:lpstr>
      <vt:lpstr>Hard Co-Clustering induced by Multinomial Mixture models (HCCMM) [Ubukata et al, 2020]</vt:lpstr>
      <vt:lpstr>PowerPoint プレゼンテーション</vt:lpstr>
      <vt:lpstr>PowerPoint プレゼンテーション</vt:lpstr>
      <vt:lpstr>PowerPoint プレゼンテーション</vt:lpstr>
      <vt:lpstr>構成</vt:lpstr>
      <vt:lpstr>RSCCMMに基づく協調フィルタリング(RSCCMM-CF)</vt:lpstr>
      <vt:lpstr>負の交差エントロピーに基づく二項関係</vt:lpstr>
      <vt:lpstr>負の交差エントロピーに基づく二項関係</vt:lpstr>
      <vt:lpstr>RSCCMM-CFのアルゴリズム</vt:lpstr>
      <vt:lpstr>構成</vt:lpstr>
      <vt:lpstr>使用データ: NEEDS-SCAN/PANEL</vt:lpstr>
      <vt:lpstr>結果: RSCCMM-CF vs RCCMM-CF, HCCMM-CF (NEEDS-SCAN/PANEL)</vt:lpstr>
      <vt:lpstr>結果: RSCCMM-CFにおけるクラスターオーバラップの変化</vt:lpstr>
      <vt:lpstr>使用データ: MovieLens-100k（ML）</vt:lpstr>
      <vt:lpstr>結果: RSCCMM-CF vs RCCMM-CF, HCCMM-CF (ニ値化を行ったMovieLens-100k)</vt:lpstr>
      <vt:lpstr>結果: RSCCMM-CF vs HCCMM-CF (ニ値化を行わないMovieLens-100k)</vt:lpstr>
      <vt:lpstr>結果: MovieLens-100kデータの前処理による違い</vt:lpstr>
      <vt:lpstr>おわりに</vt:lpstr>
      <vt:lpstr>補足: 各データの視覚化</vt:lpstr>
      <vt:lpstr>補足: 論文抜粋（FCCMM，HCCMM）</vt:lpstr>
      <vt:lpstr>補足: 論文抜粋（RCCMM）</vt:lpstr>
      <vt:lpstr>補足: 論文抜粋（負の交差エントロピー）</vt:lpstr>
      <vt:lpstr>補足: 論文抜粋（RSCCMM abstract p1 ）</vt:lpstr>
      <vt:lpstr>補足結果: パラメータによる推薦性能の変化 (NEEDS-SCAN/PANEL Dataset)</vt:lpstr>
      <vt:lpstr>補足結果: パラメータによる推薦性能の変化 (二値化を行ったMovieLens-100k)</vt:lpstr>
      <vt:lpstr>補足結果: パラメータによる推薦性能の変化 (二値化を行わないMovieLens-100k)</vt:lpstr>
      <vt:lpstr>Hard C-Means (HCM) [MacQueen, 1967]</vt:lpstr>
      <vt:lpstr>Rough C-Means (RCM) [Lingras and West, 2004]</vt:lpstr>
      <vt:lpstr>Rough Set C-Means (RSCM) [Ubukata et al, 2018]</vt:lpstr>
      <vt:lpstr>共クラスタリングにおける各メンバシップ</vt:lpstr>
      <vt:lpstr>評価指標: ROC-AUC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粒状性を考慮したラフ集合ベースの混合多項分布型 共クラスタリングに基づく協調フィルタリング </dc:title>
  <dc:creator>毛利　憲竜</dc:creator>
  <cp:lastModifiedBy>毛利　憲竜</cp:lastModifiedBy>
  <cp:revision>228</cp:revision>
  <dcterms:created xsi:type="dcterms:W3CDTF">2023-07-16T00:36:55Z</dcterms:created>
  <dcterms:modified xsi:type="dcterms:W3CDTF">2024-02-14T00:36:04Z</dcterms:modified>
</cp:coreProperties>
</file>